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32.jpg" ContentType="image/jpg"/>
  <Override PartName="/ppt/media/image33.jpg" ContentType="image/jpg"/>
  <Override PartName="/ppt/media/image38.jpg" ContentType="image/jpg"/>
  <Override PartName="/ppt/media/image39.jpg" ContentType="image/jpg"/>
  <Override PartName="/ppt/media/image40.jpg" ContentType="image/jpg"/>
  <Override PartName="/ppt/media/image41.jpg" ContentType="image/jpg"/>
  <Override PartName="/ppt/media/image43.jpg" ContentType="image/jpg"/>
  <Override PartName="/ppt/media/image44.jpg" ContentType="image/jpg"/>
  <Override PartName="/ppt/media/image45.jpg" ContentType="image/jpg"/>
  <Override PartName="/ppt/media/image47.jpg" ContentType="image/jpg"/>
  <Override PartName="/ppt/media/image49.jpg" ContentType="image/jpg"/>
  <Override PartName="/ppt/media/image50.jpg" ContentType="image/jpg"/>
  <Override PartName="/ppt/media/image51.jpg" ContentType="image/jpg"/>
  <Override PartName="/ppt/media/image52.jpg" ContentType="image/jpg"/>
  <Override PartName="/ppt/media/image53.jpg" ContentType="image/jpg"/>
  <Override PartName="/ppt/media/image54.jpg" ContentType="image/jpg"/>
  <Override PartName="/ppt/media/image57.jpg" ContentType="image/jpg"/>
  <Override PartName="/ppt/media/image58.jpg" ContentType="image/jpg"/>
  <Override PartName="/ppt/media/image59.jpg" ContentType="image/jpg"/>
  <Override PartName="/ppt/media/image60.jpg" ContentType="image/jpg"/>
  <Override PartName="/ppt/media/image61.jpg" ContentType="image/jpg"/>
  <Override PartName="/ppt/media/image62.jpg" ContentType="image/jpg"/>
  <Override PartName="/ppt/media/image63.jpg" ContentType="image/jpg"/>
  <Override PartName="/ppt/media/image64.jpg" ContentType="image/jpg"/>
  <Override PartName="/ppt/media/image65.jpg" ContentType="image/jpg"/>
  <Override PartName="/ppt/media/image66.jpg" ContentType="image/jpg"/>
  <Override PartName="/ppt/media/image67.jpg" ContentType="image/jpg"/>
  <Override PartName="/ppt/media/image68.jpg" ContentType="image/jpg"/>
  <Override PartName="/ppt/media/image69.jpg" ContentType="image/jpg"/>
  <Override PartName="/ppt/media/image70.jpg" ContentType="image/jp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81"/>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83" r:id="rId16"/>
    <p:sldId id="284" r:id="rId17"/>
    <p:sldId id="285" r:id="rId18"/>
    <p:sldId id="286" r:id="rId19"/>
    <p:sldId id="287" r:id="rId20"/>
    <p:sldId id="288" r:id="rId21"/>
    <p:sldId id="289" r:id="rId22"/>
    <p:sldId id="290" r:id="rId23"/>
    <p:sldId id="336" r:id="rId24"/>
    <p:sldId id="294" r:id="rId25"/>
    <p:sldId id="295" r:id="rId26"/>
    <p:sldId id="269" r:id="rId27"/>
    <p:sldId id="270" r:id="rId28"/>
    <p:sldId id="271" r:id="rId29"/>
    <p:sldId id="272" r:id="rId30"/>
    <p:sldId id="273" r:id="rId31"/>
    <p:sldId id="274" r:id="rId32"/>
    <p:sldId id="275" r:id="rId33"/>
    <p:sldId id="276"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277" r:id="rId75"/>
    <p:sldId id="278" r:id="rId76"/>
    <p:sldId id="279" r:id="rId77"/>
    <p:sldId id="280" r:id="rId78"/>
    <p:sldId id="281" r:id="rId79"/>
    <p:sldId id="282"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76413" autoAdjust="0"/>
  </p:normalViewPr>
  <p:slideViewPr>
    <p:cSldViewPr snapToGrid="0">
      <p:cViewPr varScale="1">
        <p:scale>
          <a:sx n="67" d="100"/>
          <a:sy n="67" d="100"/>
        </p:scale>
        <p:origin x="1296" y="53"/>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5-30T10:35:36.487"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4B55C-A49C-4945-8973-21717F9C478F}" type="datetimeFigureOut">
              <a:rPr lang="en-US" smtClean="0"/>
              <a:t>5/31/2019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10082-4BE3-410E-B5EE-F6F7FCE6EA01}" type="slidenum">
              <a:rPr lang="en-US" smtClean="0"/>
              <a:t>‹#›</a:t>
            </a:fld>
            <a:endParaRPr lang="en-US"/>
          </a:p>
        </p:txBody>
      </p:sp>
    </p:spTree>
    <p:extLst>
      <p:ext uri="{BB962C8B-B14F-4D97-AF65-F5344CB8AC3E}">
        <p14:creationId xmlns:p14="http://schemas.microsoft.com/office/powerpoint/2010/main" val="217344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69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B53012-FCA0-44BC-874E-10EB5E439F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911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B53012-FCA0-44BC-874E-10EB5E439F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902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B53012-FCA0-44BC-874E-10EB5E439F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192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CCMP(Counter Mode with Cipher Block Chaining Message Authentication Code Protocol) là thuật toán tương tự với TKIP nhưng nó sử dụng 128bit key và 48-bit IV(Intialization Vector) nhằm giảm khả năng bị tấn công.</a:t>
            </a:r>
          </a:p>
          <a:p>
            <a:r>
              <a:rPr lang="vi-VN" dirty="0"/>
              <a:t>o	Counter Mode giúp đảm bảo tính riêng tư của dữ liệu.</a:t>
            </a:r>
          </a:p>
          <a:p>
            <a:r>
              <a:rPr lang="vi-VN" dirty="0"/>
              <a:t>o	Cipher Block Chaining Message Authentication: giúp đảm bảo tính toàn vẹn dữ liệu và cung cấp chứng thực.</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B53012-FCA0-44BC-874E-10EB5E439F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803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CCMP(Counter Mode with Cipher Block Chaining Message Authentication Code Protocol) là thuật toán tương tự với TKIP nhưng nó sử dụng 128bit key và 48-bit IV(Intialization Vector) nhằm giảm khả năng bị tấn công.</a:t>
            </a:r>
          </a:p>
          <a:p>
            <a:r>
              <a:rPr lang="vi-VN" dirty="0"/>
              <a:t>o	Counter Mode giúp đảm bảo tính riêng tư của dữ liệu.</a:t>
            </a:r>
          </a:p>
          <a:p>
            <a:r>
              <a:rPr lang="vi-VN" dirty="0"/>
              <a:t>o	Cipher Block Chaining Message Authentication: giúp đảm bảo tính toàn vẹn dữ liệu và cung cấp chứng thực.</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B53012-FCA0-44BC-874E-10EB5E439F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073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AP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Anonce</a:t>
            </a:r>
            <a:r>
              <a:rPr lang="en-US" sz="1200" kern="1200" dirty="0">
                <a:solidFill>
                  <a:schemeClr val="tx1"/>
                </a:solidFill>
                <a:effectLst/>
                <a:latin typeface="+mn-lt"/>
                <a:ea typeface="+mn-ea"/>
                <a:cs typeface="+mn-cs"/>
              </a:rPr>
              <a:t>(Authenticator Nonce)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STA.</a:t>
            </a:r>
            <a:endParaRPr lang="en-US" sz="8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Anonce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PMK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PTK(Pairwise Transient Key). PTK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gói</a:t>
            </a:r>
            <a:r>
              <a:rPr lang="en-US" sz="1200" kern="1200" dirty="0">
                <a:solidFill>
                  <a:schemeClr val="tx1"/>
                </a:solidFill>
                <a:effectLst/>
                <a:latin typeface="+mn-lt"/>
                <a:ea typeface="+mn-ea"/>
                <a:cs typeface="+mn-cs"/>
              </a:rPr>
              <a:t> tin Unicast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Sau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đó</a:t>
            </a:r>
            <a:r>
              <a:rPr lang="fr-FR" sz="1200" kern="1200" dirty="0">
                <a:solidFill>
                  <a:schemeClr val="tx1"/>
                </a:solidFill>
                <a:effectLst/>
                <a:latin typeface="+mn-lt"/>
                <a:ea typeface="+mn-ea"/>
                <a:cs typeface="+mn-cs"/>
              </a:rPr>
              <a:t> STA </a:t>
            </a:r>
            <a:r>
              <a:rPr lang="fr-FR" sz="1200" kern="1200" dirty="0" err="1">
                <a:solidFill>
                  <a:schemeClr val="tx1"/>
                </a:solidFill>
                <a:effectLst/>
                <a:latin typeface="+mn-lt"/>
                <a:ea typeface="+mn-ea"/>
                <a:cs typeface="+mn-cs"/>
              </a:rPr>
              <a:t>gửi</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một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Snonce</a:t>
            </a:r>
            <a:r>
              <a:rPr lang="fr-FR" sz="1200" kern="1200" dirty="0">
                <a:solidFill>
                  <a:schemeClr val="tx1"/>
                </a:solidFill>
                <a:effectLst/>
                <a:latin typeface="+mn-lt"/>
                <a:ea typeface="+mn-ea"/>
                <a:cs typeface="+mn-cs"/>
              </a:rPr>
              <a:t>(</a:t>
            </a:r>
            <a:r>
              <a:rPr lang="fr-FR" sz="1200" kern="1200" dirty="0" err="1">
                <a:solidFill>
                  <a:schemeClr val="tx1"/>
                </a:solidFill>
                <a:effectLst/>
                <a:latin typeface="+mn-lt"/>
                <a:ea typeface="+mn-ea"/>
                <a:cs typeface="+mn-cs"/>
              </a:rPr>
              <a:t>Supplicant</a:t>
            </a:r>
            <a:r>
              <a:rPr lang="fr-FR" sz="1200" kern="1200" dirty="0">
                <a:solidFill>
                  <a:schemeClr val="tx1"/>
                </a:solidFill>
                <a:effectLst/>
                <a:latin typeface="+mn-lt"/>
                <a:ea typeface="+mn-ea"/>
                <a:cs typeface="+mn-cs"/>
              </a:rPr>
              <a:t> nonce) </a:t>
            </a:r>
            <a:r>
              <a:rPr lang="fr-FR" sz="1200" kern="1200" dirty="0" err="1">
                <a:solidFill>
                  <a:schemeClr val="tx1"/>
                </a:solidFill>
                <a:effectLst/>
                <a:latin typeface="+mn-lt"/>
                <a:ea typeface="+mn-ea"/>
                <a:cs typeface="+mn-cs"/>
              </a:rPr>
              <a:t>tới</a:t>
            </a:r>
            <a:r>
              <a:rPr lang="fr-FR" sz="1200" kern="1200" dirty="0">
                <a:solidFill>
                  <a:schemeClr val="tx1"/>
                </a:solidFill>
                <a:effectLst/>
                <a:latin typeface="+mn-lt"/>
                <a:ea typeface="+mn-ea"/>
                <a:cs typeface="+mn-cs"/>
              </a:rPr>
              <a:t> AP. </a:t>
            </a:r>
            <a:r>
              <a:rPr lang="en-US" sz="1200" kern="1200" dirty="0" err="1">
                <a:solidFill>
                  <a:schemeClr val="tx1"/>
                </a:solidFill>
                <a:effectLst/>
                <a:latin typeface="+mn-lt"/>
                <a:ea typeface="+mn-ea"/>
                <a:cs typeface="+mn-cs"/>
              </a:rPr>
              <a:t>Snonce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MIC(Message </a:t>
            </a:r>
            <a:r>
              <a:rPr lang="en-US" sz="1200" kern="1200" dirty="0" err="1">
                <a:solidFill>
                  <a:schemeClr val="tx1"/>
                </a:solidFill>
                <a:effectLst/>
                <a:latin typeface="+mn-lt"/>
                <a:ea typeface="+mn-ea"/>
                <a:cs typeface="+mn-cs"/>
              </a:rPr>
              <a:t>Intergrity</a:t>
            </a:r>
            <a:r>
              <a:rPr lang="en-US" sz="1200" kern="1200" dirty="0">
                <a:solidFill>
                  <a:schemeClr val="tx1"/>
                </a:solidFill>
                <a:effectLst/>
                <a:latin typeface="+mn-lt"/>
                <a:ea typeface="+mn-ea"/>
                <a:cs typeface="+mn-cs"/>
              </a:rPr>
              <a:t> Check).</a:t>
            </a:r>
            <a:endParaRPr lang="en-US" sz="8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Snonce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AP.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PTK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AP, PTK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PTK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STA.</a:t>
            </a:r>
            <a:endParaRPr lang="en-US" sz="8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PTK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AP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STA, AP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RSN(Robust Security Network)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STA, </a:t>
            </a:r>
            <a:r>
              <a:rPr lang="en-US" sz="1200" kern="1200" dirty="0" err="1">
                <a:solidFill>
                  <a:schemeClr val="tx1"/>
                </a:solidFill>
                <a:effectLst/>
                <a:latin typeface="+mn-lt"/>
                <a:ea typeface="+mn-ea"/>
                <a:cs typeface="+mn-cs"/>
              </a:rPr>
              <a:t>thồn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MIC.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ý: Ta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niệm</a:t>
            </a:r>
            <a:r>
              <a:rPr lang="en-US" sz="1200" kern="1200" dirty="0">
                <a:solidFill>
                  <a:schemeClr val="tx1"/>
                </a:solidFill>
                <a:effectLst/>
                <a:latin typeface="+mn-lt"/>
                <a:ea typeface="+mn-ea"/>
                <a:cs typeface="+mn-cs"/>
              </a:rPr>
              <a:t> GMK(Group Master Key). GMK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AP, GMK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GTK(Group Temporal Key), GTK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gói</a:t>
            </a:r>
            <a:r>
              <a:rPr lang="en-US" sz="1200" kern="1200" dirty="0">
                <a:solidFill>
                  <a:schemeClr val="tx1"/>
                </a:solidFill>
                <a:effectLst/>
                <a:latin typeface="+mn-lt"/>
                <a:ea typeface="+mn-ea"/>
                <a:cs typeface="+mn-cs"/>
              </a:rPr>
              <a:t> tin broadcast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multicast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AP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STA. GTK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STA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RSN.</a:t>
            </a:r>
            <a:endParaRPr lang="en-US" sz="8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STA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AP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tưởng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STA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ACK Frame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AP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Four Way Handshake.</a:t>
            </a:r>
            <a:endParaRPr lang="en-US" sz="8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B53012-FCA0-44BC-874E-10EB5E439F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164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B53012-FCA0-44BC-874E-10EB5E439F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79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Airmon</a:t>
            </a:r>
            <a:r>
              <a:rPr lang="en-US" dirty="0"/>
              <a:t>-ng: </a:t>
            </a:r>
            <a:r>
              <a:rPr lang="en-US" dirty="0" err="1"/>
              <a:t>Bật</a:t>
            </a:r>
            <a:r>
              <a:rPr lang="en-US" dirty="0"/>
              <a:t> </a:t>
            </a:r>
            <a:r>
              <a:rPr lang="en-US" dirty="0" err="1"/>
              <a:t>chế</a:t>
            </a:r>
            <a:r>
              <a:rPr lang="en-US" dirty="0"/>
              <a:t> </a:t>
            </a:r>
            <a:r>
              <a:rPr lang="en-US" dirty="0" err="1"/>
              <a:t>độ</a:t>
            </a:r>
            <a:r>
              <a:rPr lang="en-US" dirty="0"/>
              <a:t> monitor </a:t>
            </a:r>
            <a:r>
              <a:rPr lang="en-US" dirty="0" err="1"/>
              <a:t>trên</a:t>
            </a:r>
            <a:r>
              <a:rPr lang="en-US" dirty="0"/>
              <a:t> interface card </a:t>
            </a:r>
            <a:r>
              <a:rPr lang="en-US" dirty="0" err="1"/>
              <a:t>mạng</a:t>
            </a:r>
            <a:r>
              <a:rPr lang="en-US" dirty="0"/>
              <a:t> WI-FI</a:t>
            </a:r>
          </a:p>
          <a:p>
            <a:r>
              <a:rPr lang="en-US" dirty="0"/>
              <a:t>Sau </a:t>
            </a:r>
            <a:r>
              <a:rPr lang="en-US" dirty="0" err="1"/>
              <a:t>đó</a:t>
            </a:r>
            <a:r>
              <a:rPr lang="en-US" dirty="0"/>
              <a:t> </a:t>
            </a:r>
            <a:r>
              <a:rPr lang="en-US" dirty="0" err="1"/>
              <a:t>Airodump</a:t>
            </a:r>
            <a:r>
              <a:rPr lang="en-US" dirty="0"/>
              <a:t> </a:t>
            </a:r>
            <a:r>
              <a:rPr lang="en-US" dirty="0" err="1"/>
              <a:t>tiến</a:t>
            </a:r>
            <a:r>
              <a:rPr lang="en-US" dirty="0"/>
              <a:t> </a:t>
            </a:r>
            <a:r>
              <a:rPr lang="en-US" dirty="0" err="1"/>
              <a:t>hành</a:t>
            </a:r>
            <a:r>
              <a:rPr lang="en-US" dirty="0"/>
              <a:t> </a:t>
            </a:r>
            <a:r>
              <a:rPr lang="en-US" dirty="0" err="1"/>
              <a:t>quét</a:t>
            </a:r>
            <a:r>
              <a:rPr lang="en-US" dirty="0"/>
              <a:t> </a:t>
            </a:r>
            <a:r>
              <a:rPr lang="en-US" dirty="0" err="1"/>
              <a:t>các</a:t>
            </a:r>
            <a:r>
              <a:rPr lang="en-US" dirty="0"/>
              <a:t> AP </a:t>
            </a:r>
            <a:r>
              <a:rPr lang="en-US" dirty="0" err="1"/>
              <a:t>và</a:t>
            </a:r>
            <a:r>
              <a:rPr lang="en-US" dirty="0"/>
              <a:t> </a:t>
            </a:r>
            <a:r>
              <a:rPr lang="en-US" dirty="0" err="1"/>
              <a:t>bắt</a:t>
            </a:r>
            <a:r>
              <a:rPr lang="en-US" dirty="0"/>
              <a:t> </a:t>
            </a:r>
            <a:r>
              <a:rPr lang="en-US" dirty="0" err="1"/>
              <a:t>gói</a:t>
            </a:r>
            <a:r>
              <a:rPr lang="en-US" dirty="0"/>
              <a:t> tin </a:t>
            </a:r>
            <a:r>
              <a:rPr lang="en-US" dirty="0" err="1"/>
              <a:t>cần</a:t>
            </a:r>
            <a:r>
              <a:rPr lang="en-US" dirty="0"/>
              <a:t> </a:t>
            </a:r>
            <a:r>
              <a:rPr lang="en-US" dirty="0" err="1"/>
              <a:t>thiết</a:t>
            </a:r>
            <a:r>
              <a:rPr lang="en-US" dirty="0"/>
              <a:t> </a:t>
            </a:r>
            <a:r>
              <a:rPr lang="en-US" dirty="0" err="1"/>
              <a:t>và</a:t>
            </a:r>
            <a:r>
              <a:rPr lang="en-US" dirty="0"/>
              <a:t> l</a:t>
            </a:r>
            <a:r>
              <a:rPr lang="vi-VN" dirty="0"/>
              <a:t>ư</a:t>
            </a:r>
            <a:r>
              <a:rPr lang="en-US" dirty="0"/>
              <a:t>u </a:t>
            </a:r>
            <a:r>
              <a:rPr lang="en-US" dirty="0" err="1"/>
              <a:t>vào</a:t>
            </a:r>
            <a:r>
              <a:rPr lang="en-US" dirty="0"/>
              <a:t> file </a:t>
            </a:r>
            <a:r>
              <a:rPr lang="en-US" dirty="0" err="1"/>
              <a:t>pcap</a:t>
            </a:r>
            <a:r>
              <a:rPr lang="en-US" dirty="0"/>
              <a:t>.</a:t>
            </a:r>
          </a:p>
          <a:p>
            <a:r>
              <a:rPr lang="en-US" dirty="0" err="1"/>
              <a:t>Aireplay</a:t>
            </a:r>
            <a:r>
              <a:rPr lang="en-US" dirty="0"/>
              <a:t> </a:t>
            </a:r>
            <a:r>
              <a:rPr lang="en-US" dirty="0" err="1"/>
              <a:t>thực</a:t>
            </a:r>
            <a:r>
              <a:rPr lang="en-US" dirty="0"/>
              <a:t> </a:t>
            </a:r>
            <a:r>
              <a:rPr lang="en-US" dirty="0" err="1"/>
              <a:t>hiện</a:t>
            </a:r>
            <a:r>
              <a:rPr lang="en-US" dirty="0"/>
              <a:t> </a:t>
            </a:r>
            <a:r>
              <a:rPr lang="en-US" dirty="0" err="1"/>
              <a:t>tấn</a:t>
            </a:r>
            <a:r>
              <a:rPr lang="en-US" dirty="0"/>
              <a:t> </a:t>
            </a:r>
            <a:r>
              <a:rPr lang="en-US" dirty="0" err="1"/>
              <a:t>công</a:t>
            </a:r>
            <a:r>
              <a:rPr lang="en-US" dirty="0"/>
              <a:t> </a:t>
            </a:r>
            <a:r>
              <a:rPr lang="en-US" dirty="0" err="1"/>
              <a:t>Deauthentication</a:t>
            </a:r>
            <a:r>
              <a:rPr lang="en-US" dirty="0"/>
              <a:t> </a:t>
            </a:r>
            <a:r>
              <a:rPr lang="en-US" dirty="0" err="1"/>
              <a:t>tới</a:t>
            </a:r>
            <a:r>
              <a:rPr lang="en-US" dirty="0"/>
              <a:t> AP </a:t>
            </a:r>
            <a:r>
              <a:rPr lang="en-US" dirty="0" err="1"/>
              <a:t>và</a:t>
            </a:r>
            <a:r>
              <a:rPr lang="en-US" dirty="0"/>
              <a:t> </a:t>
            </a:r>
            <a:r>
              <a:rPr lang="en-US" dirty="0" err="1"/>
              <a:t>bắt</a:t>
            </a:r>
            <a:r>
              <a:rPr lang="en-US" dirty="0"/>
              <a:t> </a:t>
            </a:r>
            <a:r>
              <a:rPr lang="en-US" dirty="0" err="1"/>
              <a:t>các</a:t>
            </a:r>
            <a:r>
              <a:rPr lang="en-US" dirty="0"/>
              <a:t> </a:t>
            </a:r>
            <a:r>
              <a:rPr lang="en-US" dirty="0" err="1"/>
              <a:t>gói</a:t>
            </a:r>
            <a:r>
              <a:rPr lang="en-US" dirty="0"/>
              <a:t> tin l</a:t>
            </a:r>
            <a:r>
              <a:rPr lang="vi-VN" dirty="0"/>
              <a:t>ư</a:t>
            </a:r>
            <a:r>
              <a:rPr lang="en-US" dirty="0"/>
              <a:t>u </a:t>
            </a:r>
            <a:r>
              <a:rPr lang="en-US" dirty="0" err="1"/>
              <a:t>vào</a:t>
            </a:r>
            <a:r>
              <a:rPr lang="en-US" dirty="0"/>
              <a:t> file </a:t>
            </a:r>
            <a:r>
              <a:rPr lang="en-US" dirty="0" err="1"/>
              <a:t>pcap</a:t>
            </a:r>
            <a:r>
              <a:rPr lang="en-US" dirty="0"/>
              <a:t> </a:t>
            </a:r>
            <a:r>
              <a:rPr lang="en-US" dirty="0" err="1"/>
              <a:t>mà</a:t>
            </a:r>
            <a:r>
              <a:rPr lang="en-US" dirty="0"/>
              <a:t> </a:t>
            </a:r>
            <a:r>
              <a:rPr lang="en-US" dirty="0" err="1"/>
              <a:t>Airodump</a:t>
            </a:r>
            <a:r>
              <a:rPr lang="en-US" dirty="0"/>
              <a:t> </a:t>
            </a:r>
            <a:r>
              <a:rPr lang="en-US" dirty="0" err="1"/>
              <a:t>đã</a:t>
            </a:r>
            <a:r>
              <a:rPr lang="en-US" dirty="0"/>
              <a:t> </a:t>
            </a:r>
            <a:r>
              <a:rPr lang="en-US" dirty="0" err="1"/>
              <a:t>tạo</a:t>
            </a:r>
            <a:r>
              <a:rPr lang="en-US" dirty="0"/>
              <a:t> </a:t>
            </a:r>
            <a:r>
              <a:rPr lang="en-US" dirty="0" err="1"/>
              <a:t>ra</a:t>
            </a:r>
            <a:r>
              <a:rPr lang="en-US" dirty="0"/>
              <a:t> </a:t>
            </a:r>
            <a:r>
              <a:rPr lang="en-US" dirty="0" err="1"/>
              <a:t>tr</a:t>
            </a:r>
            <a:r>
              <a:rPr lang="vi-VN" dirty="0"/>
              <a:t>ư</a:t>
            </a:r>
            <a:r>
              <a:rPr lang="en-US" dirty="0" err="1"/>
              <a:t>ớc</a:t>
            </a:r>
            <a:r>
              <a:rPr lang="en-US" dirty="0"/>
              <a:t> </a:t>
            </a:r>
            <a:r>
              <a:rPr lang="en-US" dirty="0" err="1"/>
              <a:t>đó</a:t>
            </a:r>
            <a:r>
              <a:rPr lang="en-US" dirty="0"/>
              <a:t>.</a:t>
            </a:r>
          </a:p>
          <a:p>
            <a:r>
              <a:rPr lang="en-US" dirty="0" err="1"/>
              <a:t>Tiếp</a:t>
            </a:r>
            <a:r>
              <a:rPr lang="en-US" dirty="0"/>
              <a:t> </a:t>
            </a:r>
            <a:r>
              <a:rPr lang="en-US" dirty="0" err="1"/>
              <a:t>theo</a:t>
            </a:r>
            <a:r>
              <a:rPr lang="en-US" dirty="0"/>
              <a:t> file ta </a:t>
            </a:r>
            <a:r>
              <a:rPr lang="en-US" dirty="0" err="1"/>
              <a:t>chạy</a:t>
            </a:r>
            <a:r>
              <a:rPr lang="en-US" dirty="0"/>
              <a:t> </a:t>
            </a:r>
            <a:r>
              <a:rPr lang="en-US" dirty="0" err="1"/>
              <a:t>Aircrack</a:t>
            </a:r>
            <a:r>
              <a:rPr lang="en-US" dirty="0"/>
              <a:t>-ng </a:t>
            </a:r>
            <a:r>
              <a:rPr lang="en-US" dirty="0" err="1"/>
              <a:t>để</a:t>
            </a:r>
            <a:r>
              <a:rPr lang="en-US" dirty="0"/>
              <a:t> crack </a:t>
            </a:r>
            <a:r>
              <a:rPr lang="en-US" dirty="0" err="1"/>
              <a:t>để</a:t>
            </a:r>
            <a:r>
              <a:rPr lang="en-US" dirty="0"/>
              <a:t> crack </a:t>
            </a:r>
            <a:r>
              <a:rPr lang="en-US" dirty="0" err="1"/>
              <a:t>ra</a:t>
            </a:r>
            <a:r>
              <a:rPr lang="en-US"/>
              <a:t> KEY.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B53012-FCA0-44BC-874E-10EB5E439F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068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400" dirty="0" smtClean="0"/>
              <a:t>các cuộc tấn công kiểm soát truy cập không dây nhằm mục đích xâm nhập vào mạng bằng cách trốn tránh biện pháp kiểm soát truy cập WLAN, chẳng hạn như bộ lọc MAC aP và điều khiển truy cập cổng WI-FI</a:t>
            </a:r>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EDABF-5F6B-4F80-AE9C-6D9F326D2F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481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panose="02020603050405020304" pitchFamily="18" charset="0"/>
                <a:cs typeface="Times New Roman" panose="02020603050405020304" pitchFamily="18" charset="0"/>
              </a:rPr>
              <a:t>Data</a:t>
            </a:r>
            <a:r>
              <a:rPr lang="en-US" sz="1200" baseline="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Replay Attack </a:t>
            </a:r>
            <a:r>
              <a:rPr lang="vi-VN" dirty="0" smtClean="0"/>
              <a:t>là một thể loại tấn công mạng trong đó kẻ tấn công phát hiện việc truyền dữ liệu và gian lận đã bị trì hoãn hoặc lặp lại. Việc trì hoãn hoặc lặp lại việc truyền dữ liệu được thực hiện bởi người gửi hoặc bởi </a:t>
            </a:r>
            <a:r>
              <a:rPr lang="en-US" dirty="0" smtClean="0"/>
              <a:t>hacker</a:t>
            </a:r>
            <a:r>
              <a:rPr lang="vi-VN" dirty="0" smtClean="0"/>
              <a:t>, người chặn dữ liệu và truyền lại nó. Nói cách khác, một cuộc tấn công phát lại là một cuộc tấn công vào giao thức bảo mật bằng cách sử dụng phát lại truyền dữ liệu từ một người gửi khác vào hệ thống nhận, do đó đánh lừa những người tham gia tin rằng họ đã hoàn thành việc truyền dữ liệu. </a:t>
            </a:r>
            <a:r>
              <a:rPr lang="en-US" dirty="0" smtClean="0"/>
              <a:t>Data</a:t>
            </a:r>
            <a:r>
              <a:rPr lang="en-US" baseline="0" dirty="0" smtClean="0"/>
              <a:t> </a:t>
            </a:r>
            <a:r>
              <a:rPr lang="en-US" sz="1200" dirty="0" smtClean="0">
                <a:latin typeface="Times New Roman" panose="02020603050405020304" pitchFamily="18" charset="0"/>
                <a:cs typeface="Times New Roman" panose="02020603050405020304" pitchFamily="18" charset="0"/>
              </a:rPr>
              <a:t>Replay Attack </a:t>
            </a:r>
            <a:r>
              <a:rPr lang="vi-VN" dirty="0" smtClean="0"/>
              <a:t>giúp kẻ tấn công có được quyền truy cập vào mạng, có được thông tin không dễ truy cập hoặc hoàn thành giao dịch trùng lặp.</a:t>
            </a:r>
            <a:endParaRPr lang="en-US" dirty="0" smtClean="0"/>
          </a:p>
          <a:p>
            <a:endParaRPr lang="en-US" dirty="0" smtClean="0"/>
          </a:p>
          <a:p>
            <a:r>
              <a:rPr lang="vi-VN" sz="1200" b="0" i="0" kern="1200" dirty="0" smtClean="0">
                <a:solidFill>
                  <a:schemeClr val="tx1"/>
                </a:solidFill>
                <a:effectLst/>
                <a:latin typeface="+mn-lt"/>
                <a:ea typeface="+mn-ea"/>
                <a:cs typeface="+mn-cs"/>
              </a:rPr>
              <a:t>Một kiểu tấn công đơn giản chống lại tính toàn vẹn của thông tin</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Kẻ</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tấ</a:t>
            </a:r>
            <a:r>
              <a:rPr lang="en-US" sz="1200" b="0" i="0" kern="1200" baseline="0" dirty="0" err="1" smtClean="0">
                <a:solidFill>
                  <a:schemeClr val="tx1"/>
                </a:solidFill>
                <a:effectLst/>
                <a:latin typeface="+mn-lt"/>
                <a:ea typeface="+mn-ea"/>
                <a:cs typeface="+mn-cs"/>
              </a:rPr>
              <a:t>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công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sẻ</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đứng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giữa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để</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bất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lấy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gói</a:t>
            </a:r>
            <a:r>
              <a:rPr lang="en-US" sz="1200" b="0" i="0" kern="1200" baseline="0" dirty="0" smtClean="0">
                <a:solidFill>
                  <a:schemeClr val="tx1"/>
                </a:solidFill>
                <a:effectLst/>
                <a:latin typeface="+mn-lt"/>
                <a:ea typeface="+mn-ea"/>
                <a:cs typeface="+mn-cs"/>
              </a:rPr>
              <a:t> tin </a:t>
            </a:r>
            <a:r>
              <a:rPr lang="en-US" sz="1200" b="0" i="0" kern="1200" baseline="0" dirty="0" err="1" smtClean="0">
                <a:solidFill>
                  <a:schemeClr val="tx1"/>
                </a:solidFill>
                <a:effectLst/>
                <a:latin typeface="+mn-lt"/>
                <a:ea typeface="+mn-ea"/>
                <a:cs typeface="+mn-cs"/>
              </a:rPr>
              <a:t>được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đổi</a:t>
            </a:r>
            <a:r>
              <a:rPr lang="en-US" sz="1200" b="0" i="0" kern="1200" baseline="0" dirty="0" smtClean="0">
                <a:solidFill>
                  <a:schemeClr val="tx1"/>
                </a:solidFill>
                <a:effectLst/>
                <a:latin typeface="+mn-lt"/>
                <a:ea typeface="+mn-ea"/>
                <a:cs typeface="+mn-cs"/>
              </a:rPr>
              <a:t> qua </a:t>
            </a:r>
            <a:r>
              <a:rPr lang="en-US" sz="1200" b="0" i="0" kern="1200" baseline="0" dirty="0" err="1" smtClean="0">
                <a:solidFill>
                  <a:schemeClr val="tx1"/>
                </a:solidFill>
                <a:effectLst/>
                <a:latin typeface="+mn-lt"/>
                <a:ea typeface="+mn-ea"/>
                <a:cs typeface="+mn-cs"/>
              </a:rPr>
              <a:t>lại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giữa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nạn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nhấn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sau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thay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đổi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thông</a:t>
            </a:r>
            <a:r>
              <a:rPr lang="en-US" sz="1200" b="0" i="0" kern="1200" baseline="0" dirty="0" smtClean="0">
                <a:solidFill>
                  <a:schemeClr val="tx1"/>
                </a:solidFill>
                <a:effectLst/>
                <a:latin typeface="+mn-lt"/>
                <a:ea typeface="+mn-ea"/>
                <a:cs typeface="+mn-cs"/>
              </a:rPr>
              <a:t> tin </a:t>
            </a:r>
            <a:r>
              <a:rPr lang="en-US" sz="1200" b="0" i="0" kern="1200" baseline="0" dirty="0" err="1" smtClean="0">
                <a:solidFill>
                  <a:schemeClr val="tx1"/>
                </a:solidFill>
                <a:effectLst/>
                <a:latin typeface="+mn-lt"/>
                <a:ea typeface="+mn-ea"/>
                <a:cs typeface="+mn-cs"/>
              </a:rPr>
              <a:t>nhằm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một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mục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đích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nào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sau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chuyển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tiếp</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gói</a:t>
            </a:r>
            <a:r>
              <a:rPr lang="en-US" sz="1200" b="0" i="0" kern="1200" baseline="0" dirty="0" smtClean="0">
                <a:solidFill>
                  <a:schemeClr val="tx1"/>
                </a:solidFill>
                <a:effectLst/>
                <a:latin typeface="+mn-lt"/>
                <a:ea typeface="+mn-ea"/>
                <a:cs typeface="+mn-cs"/>
              </a:rPr>
              <a:t> tin</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EDABF-5F6B-4F80-AE9C-6D9F326D2F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89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Ư</a:t>
            </a:r>
            <a:r>
              <a:rPr lang="en-US" dirty="0" smtClean="0"/>
              <a:t>u </a:t>
            </a:r>
            <a:r>
              <a:rPr lang="en-US" dirty="0" err="1" smtClean="0"/>
              <a:t>điểm</a:t>
            </a:r>
            <a:r>
              <a:rPr lang="en-US" dirty="0" smtClean="0"/>
              <a:t>: </a:t>
            </a:r>
          </a:p>
          <a:p>
            <a:pPr marL="285750" indent="-285750">
              <a:buFont typeface="Arial" panose="020B0604020202020204" pitchFamily="34" charset="0"/>
              <a:buChar char="•"/>
            </a:pPr>
            <a:r>
              <a:rPr lang="vi-VN" dirty="0" smtClean="0"/>
              <a:t>Đơn giản và nhanh chóng khi cài đặt: việc cài đặt hệ thống mạng không dây nhanh và dễ dàng hơn nhiều so với mạng có dây.</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vi-VN" dirty="0" smtClean="0"/>
              <a:t>Linh hoạt: công nghệ không dây cho phép mạng đi đến nhiều nơi mà mạng có dây không thể đến</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vi-VN" dirty="0" smtClean="0"/>
              <a:t>Tiết kiệm chi phí: chi phí đầu tư ban đầu của mạng không dây thường cao hơn mạng có dây, nhưng nếu tính tổng chi phí cùng tuổi thọ sử dụng thì sóng không dây đem lại hiệu quả kinh tế hơn nhiều</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vi-VN" dirty="0" smtClean="0"/>
              <a:t>Tiện lợi: Mạng cho phép người dùng truy xuất tài nguyên mạng ở bất kỳ địa điểm nào trong khu vực được triển khai. Đặc biệt với lượng người sử dụng laptop và các thiết bị di động ngày càng tăng như hiện nay thì đó rõ ràng là một điểm cộng lớn</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vi-VN" dirty="0" smtClean="0"/>
              <a:t>Khả năng mở rộng: Có thể dễ dàng mở rộng gia tăng số người dùng mà không phải tăng thêm bộ chia và cáp mất thời gian lằng nhằng</a:t>
            </a:r>
            <a:r>
              <a:rPr lang="en-US" dirty="0" smtClean="0"/>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987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panose="02020603050405020304" pitchFamily="18" charset="0"/>
                <a:cs typeface="Times New Roman" panose="02020603050405020304" pitchFamily="18" charset="0"/>
              </a:rPr>
              <a:t>Data</a:t>
            </a:r>
            <a:r>
              <a:rPr lang="en-US" sz="1200" baseline="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Replay Attack </a:t>
            </a:r>
            <a:r>
              <a:rPr lang="vi-VN" dirty="0" smtClean="0"/>
              <a:t>là một thể loại tấn công mạng trong đó kẻ tấn công phát hiện việc truyền dữ liệu và gian lận đã bị trì hoãn hoặc lặp lại. Việc trì hoãn hoặc lặp lại việc truyền dữ liệu được thực hiện bởi người gửi hoặc bởi </a:t>
            </a:r>
            <a:r>
              <a:rPr lang="en-US" dirty="0" smtClean="0"/>
              <a:t>hacker</a:t>
            </a:r>
            <a:r>
              <a:rPr lang="vi-VN" dirty="0" smtClean="0"/>
              <a:t>, người chặn dữ liệu và truyền lại nó. Nói cách khác, một cuộc tấn công phát lại là một cuộc tấn công vào giao thức bảo mật bằng cách sử dụng phát lại truyền dữ liệu từ một người gửi khác vào hệ thống nhận, do đó đánh lừa những người tham gia tin rằng họ đã hoàn thành việc truyền dữ liệu. </a:t>
            </a:r>
            <a:r>
              <a:rPr lang="en-US" dirty="0" smtClean="0"/>
              <a:t>Data</a:t>
            </a:r>
            <a:r>
              <a:rPr lang="en-US" baseline="0" dirty="0" smtClean="0"/>
              <a:t> </a:t>
            </a:r>
            <a:r>
              <a:rPr lang="en-US" sz="1200" dirty="0" smtClean="0">
                <a:latin typeface="Times New Roman" panose="02020603050405020304" pitchFamily="18" charset="0"/>
                <a:cs typeface="Times New Roman" panose="02020603050405020304" pitchFamily="18" charset="0"/>
              </a:rPr>
              <a:t>Replay Attack </a:t>
            </a:r>
            <a:r>
              <a:rPr lang="vi-VN" dirty="0" smtClean="0"/>
              <a:t>giúp kẻ tấn công có được quyền truy cập vào mạng, có được thông tin không dễ truy cập hoặc hoàn thành giao dịch trùng lặp.</a:t>
            </a:r>
            <a:endParaRPr lang="en-US" dirty="0" smtClean="0"/>
          </a:p>
          <a:p>
            <a:endParaRPr lang="en-US" dirty="0" smtClean="0"/>
          </a:p>
          <a:p>
            <a:r>
              <a:rPr lang="vi-VN" sz="1200" b="0" i="0" kern="1200" dirty="0" smtClean="0">
                <a:solidFill>
                  <a:schemeClr val="tx1"/>
                </a:solidFill>
                <a:effectLst/>
                <a:latin typeface="+mn-lt"/>
                <a:ea typeface="+mn-ea"/>
                <a:cs typeface="+mn-cs"/>
              </a:rPr>
              <a:t>Một kiểu tấn công đơn giản chống lại tính </a:t>
            </a:r>
            <a:r>
              <a:rPr lang="en-US" sz="1200" b="0" i="0" kern="1200" dirty="0" err="1" smtClean="0">
                <a:solidFill>
                  <a:schemeClr val="tx1"/>
                </a:solidFill>
                <a:effectLst/>
                <a:latin typeface="+mn-lt"/>
                <a:ea typeface="+mn-ea"/>
                <a:cs typeface="+mn-cs"/>
              </a:rPr>
              <a:t>sẳn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sàng</a:t>
            </a:r>
            <a:r>
              <a:rPr lang="vi-VN" sz="1200" b="0" i="0" kern="1200" dirty="0" smtClean="0">
                <a:solidFill>
                  <a:schemeClr val="tx1"/>
                </a:solidFill>
                <a:effectLst/>
                <a:latin typeface="+mn-lt"/>
                <a:ea typeface="+mn-ea"/>
                <a:cs typeface="+mn-cs"/>
              </a:rPr>
              <a:t> của thông tin</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tấn công từ chối dịch vụ nhằm ngăn chặn người dùng hợp pháp truy cập tài nguyên trong mạng không dây</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EDABF-5F6B-4F80-AE9C-6D9F326D2F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958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802.11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NIC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066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Kẻ tấn công thiết lập một điểm truy cập giả mạo bên ngoài vành đai công ty và </a:t>
            </a:r>
            <a:r>
              <a:rPr lang="en-US" dirty="0" err="1" smtClean="0"/>
              <a:t>lừa</a:t>
            </a:r>
            <a:r>
              <a:rPr lang="vi-VN" dirty="0" smtClean="0"/>
              <a:t> các nhân viên của tổ chức kết nối với nó </a:t>
            </a:r>
          </a:p>
          <a:p>
            <a:r>
              <a:rPr lang="vi-VN" dirty="0" smtClean="0"/>
              <a:t>Kẻ tấn công có thể từ kết nối này để tiếp tục thực hiện nhiều hành vi tấn công khác như nghe lén, chuyể</a:t>
            </a:r>
            <a:r>
              <a:rPr lang="en-US" dirty="0" smtClean="0"/>
              <a:t>n</a:t>
            </a:r>
            <a:r>
              <a:rPr lang="vi-VN" dirty="0" smtClean="0"/>
              <a:t> toàn bô wireless traffic  về máy của kẻ tấn công hoặc là thực hiện kết nối tới máy của nạn nhân bằng các công cụ chuyên dùng đẻ khai thác lõ hổng như metaploit framework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092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880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AD-hoc </a:t>
            </a:r>
            <a:r>
              <a:rPr lang="en-US" sz="1200" kern="1200" dirty="0" err="1" smtClean="0">
                <a:solidFill>
                  <a:schemeClr val="tx1"/>
                </a:solidFill>
                <a:effectLst/>
                <a:latin typeface="+mn-lt"/>
                <a:ea typeface="+mn-ea"/>
                <a:cs typeface="+mn-cs"/>
              </a:rPr>
              <a:t>là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được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định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tuyến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thông</a:t>
            </a:r>
            <a:r>
              <a:rPr lang="en-US" sz="1200" kern="1200" baseline="0" dirty="0" smtClean="0">
                <a:solidFill>
                  <a:schemeClr val="tx1"/>
                </a:solidFill>
                <a:effectLst/>
                <a:latin typeface="+mn-lt"/>
                <a:ea typeface="+mn-ea"/>
                <a:cs typeface="+mn-cs"/>
              </a:rPr>
              <a:t> qua </a:t>
            </a:r>
            <a:r>
              <a:rPr lang="en-US" sz="1200" kern="1200" baseline="0" dirty="0" err="1" smtClean="0">
                <a:solidFill>
                  <a:schemeClr val="tx1"/>
                </a:solidFill>
                <a:effectLst/>
                <a:latin typeface="+mn-lt"/>
                <a:ea typeface="+mn-ea"/>
                <a:cs typeface="+mn-cs"/>
              </a:rPr>
              <a:t>các</a:t>
            </a:r>
            <a:r>
              <a:rPr lang="en-US" sz="1200" kern="1200" baseline="0" dirty="0" smtClean="0">
                <a:solidFill>
                  <a:schemeClr val="tx1"/>
                </a:solidFill>
                <a:effectLst/>
                <a:latin typeface="+mn-lt"/>
                <a:ea typeface="+mn-ea"/>
                <a:cs typeface="+mn-cs"/>
              </a:rPr>
              <a:t> node </a:t>
            </a:r>
            <a:r>
              <a:rPr lang="en-US" sz="1200" kern="1200" baseline="0" dirty="0" err="1" smtClean="0">
                <a:solidFill>
                  <a:schemeClr val="tx1"/>
                </a:solidFill>
                <a:effectLst/>
                <a:latin typeface="+mn-lt"/>
                <a:ea typeface="+mn-ea"/>
                <a:cs typeface="+mn-cs"/>
              </a:rPr>
              <a:t>trung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WLAN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internet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PC </a:t>
            </a:r>
            <a:r>
              <a:rPr lang="en-US" sz="1200" kern="1200" dirty="0" err="1" smtClean="0">
                <a:solidFill>
                  <a:schemeClr val="tx1"/>
                </a:solidFill>
                <a:effectLst/>
                <a:latin typeface="+mn-lt"/>
                <a:ea typeface="+mn-ea"/>
                <a:cs typeface="+mn-cs"/>
              </a:rPr>
              <a:t>nạn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119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Hacker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gói</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vừa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244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dos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broadcast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deauthenticate</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broadcast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gói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deauthentication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buôc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client </a:t>
            </a:r>
            <a:r>
              <a:rPr lang="en-US" sz="1200" kern="1200" dirty="0" err="1" smtClean="0">
                <a:solidFill>
                  <a:schemeClr val="tx1"/>
                </a:solidFill>
                <a:effectLst/>
                <a:latin typeface="+mn-lt"/>
                <a:ea typeface="+mn-ea"/>
                <a:cs typeface="+mn-cs"/>
              </a:rPr>
              <a:t>ngắt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tới</a:t>
            </a:r>
            <a:r>
              <a:rPr lang="en-US" sz="1200" kern="1200" dirty="0" smtClean="0">
                <a:solidFill>
                  <a:schemeClr val="tx1"/>
                </a:solidFill>
                <a:effectLst/>
                <a:latin typeface="+mn-lt"/>
                <a:ea typeface="+mn-ea"/>
                <a:cs typeface="+mn-cs"/>
              </a:rPr>
              <a:t> AP</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082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nhiễu</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Kẻ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phát</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nhiểu</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dây</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dịch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vụ</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306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nhiễu</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dịch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vụ</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luôn</a:t>
            </a:r>
            <a:r>
              <a:rPr lang="en-US" dirty="0" smtClean="0"/>
              <a:t> </a:t>
            </a:r>
            <a:r>
              <a:rPr lang="en-US" dirty="0" err="1" smtClean="0"/>
              <a:t>bật</a:t>
            </a:r>
            <a:r>
              <a:rPr lang="en-US" dirty="0" smtClean="0"/>
              <a:t> </a:t>
            </a:r>
            <a:r>
              <a:rPr lang="en-US" dirty="0" err="1" smtClean="0"/>
              <a:t>mã</a:t>
            </a:r>
            <a:r>
              <a:rPr lang="en-US" dirty="0" smtClean="0"/>
              <a:t> </a:t>
            </a:r>
            <a:r>
              <a:rPr lang="en-US" dirty="0" err="1" smtClean="0"/>
              <a:t>hóa</a:t>
            </a:r>
            <a:r>
              <a:rPr lang="en-US" dirty="0" smtClean="0"/>
              <a:t> </a:t>
            </a:r>
            <a:r>
              <a:rPr lang="en-US" dirty="0" err="1" smtClean="0"/>
              <a:t>khi</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kết</a:t>
            </a:r>
            <a:r>
              <a:rPr lang="en-US" dirty="0" smtClean="0"/>
              <a:t> </a:t>
            </a:r>
            <a:r>
              <a:rPr lang="en-US" dirty="0" err="1" smtClean="0"/>
              <a:t>nối</a:t>
            </a:r>
            <a:r>
              <a:rPr lang="en-US" dirty="0" smtClean="0"/>
              <a:t> BT </a:t>
            </a:r>
            <a:r>
              <a:rPr lang="en-US" dirty="0" err="1" smtClean="0"/>
              <a:t>với</a:t>
            </a:r>
            <a:r>
              <a:rPr lang="en-US" dirty="0" smtClean="0"/>
              <a:t> Pc </a:t>
            </a:r>
            <a:r>
              <a:rPr lang="en-US" dirty="0" err="1" smtClean="0"/>
              <a:t>của</a:t>
            </a:r>
            <a:r>
              <a:rPr lang="en-US" dirty="0" smtClean="0"/>
              <a:t> </a:t>
            </a:r>
            <a:r>
              <a:rPr lang="en-US" dirty="0" err="1" smtClean="0"/>
              <a:t>bạn</a:t>
            </a:r>
            <a:endParaRPr lang="en-US" dirty="0" smtClean="0"/>
          </a:p>
          <a:p>
            <a:r>
              <a:rPr lang="vi-VN" dirty="0" smtClean="0"/>
              <a:t>thỉnh thoảng hãy kiểm tra tất cả các thiết bị được ghép nối và xóa mọi thiết bị được ghép nối mà bạn không chắc chắn về</a:t>
            </a:r>
            <a:endParaRPr lang="en-US" dirty="0" smtClean="0"/>
          </a:p>
          <a:p>
            <a:r>
              <a:rPr lang="en-US" dirty="0" err="1" smtClean="0"/>
              <a:t>Giũ</a:t>
            </a:r>
            <a:r>
              <a:rPr lang="en-US" baseline="0" dirty="0" smtClean="0"/>
              <a:t> BT ở </a:t>
            </a:r>
            <a:r>
              <a:rPr lang="en-US" baseline="0" dirty="0" err="1" smtClean="0"/>
              <a:t>trạng</a:t>
            </a:r>
            <a:r>
              <a:rPr lang="en-US" baseline="0" dirty="0" smtClean="0"/>
              <a:t> </a:t>
            </a:r>
            <a:r>
              <a:rPr lang="en-US" baseline="0" dirty="0" err="1" smtClean="0"/>
              <a:t>thái</a:t>
            </a:r>
            <a:r>
              <a:rPr lang="en-US" baseline="0" dirty="0" smtClean="0"/>
              <a:t> disable </a:t>
            </a:r>
            <a:r>
              <a:rPr lang="en-US" baseline="0" dirty="0" err="1" smtClean="0"/>
              <a:t>chỉ</a:t>
            </a:r>
            <a:r>
              <a:rPr lang="en-US" baseline="0" dirty="0" smtClean="0"/>
              <a:t> enable </a:t>
            </a:r>
            <a:r>
              <a:rPr lang="en-US" baseline="0" dirty="0" err="1" smtClean="0"/>
              <a:t>khi</a:t>
            </a:r>
            <a:r>
              <a:rPr lang="en-US" baseline="0" dirty="0" smtClean="0"/>
              <a:t> </a:t>
            </a:r>
            <a:r>
              <a:rPr lang="en-US" baseline="0" dirty="0" err="1" smtClean="0"/>
              <a:t>cần</a:t>
            </a:r>
            <a:r>
              <a:rPr lang="en-US" baseline="0" dirty="0" smtClean="0"/>
              <a:t> </a:t>
            </a:r>
            <a:r>
              <a:rPr lang="en-US" baseline="0" dirty="0" err="1" smtClean="0"/>
              <a:t>thiết</a:t>
            </a:r>
            <a:r>
              <a:rPr lang="en-US" baseline="0" dirty="0" smtClean="0"/>
              <a:t>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hoàn</a:t>
            </a:r>
            <a:r>
              <a:rPr lang="en-US" baseline="0" dirty="0" smtClean="0"/>
              <a:t> </a:t>
            </a:r>
            <a:r>
              <a:rPr lang="en-US" baseline="0" dirty="0" err="1" smtClean="0"/>
              <a:t>thành</a:t>
            </a:r>
            <a:r>
              <a:rPr lang="en-US" baseline="0" dirty="0" smtClean="0"/>
              <a:t> </a:t>
            </a:r>
            <a:r>
              <a:rPr lang="en-US" baseline="0" dirty="0" err="1" smtClean="0"/>
              <a:t>công</a:t>
            </a:r>
            <a:r>
              <a:rPr lang="en-US" baseline="0" dirty="0" smtClean="0"/>
              <a:t> </a:t>
            </a:r>
            <a:r>
              <a:rPr lang="en-US" baseline="0" dirty="0" err="1" smtClean="0"/>
              <a:t>việc</a:t>
            </a:r>
            <a:r>
              <a:rPr lang="en-US" baseline="0" dirty="0" smtClean="0"/>
              <a:t> </a:t>
            </a:r>
            <a:r>
              <a:rPr lang="en-US" baseline="0" dirty="0" err="1" smtClean="0"/>
              <a:t>thì</a:t>
            </a:r>
            <a:r>
              <a:rPr lang="en-US" baseline="0" dirty="0" smtClean="0"/>
              <a:t> disable </a:t>
            </a:r>
            <a:r>
              <a:rPr lang="en-US" baseline="0" dirty="0" err="1" smtClean="0"/>
              <a:t>ngay</a:t>
            </a:r>
            <a:endParaRPr lang="en-US" baseline="0" dirty="0" smtClean="0"/>
          </a:p>
          <a:p>
            <a:r>
              <a:rPr lang="en-US" dirty="0" err="1" smtClean="0"/>
              <a:t>Giữ</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ở </a:t>
            </a:r>
            <a:r>
              <a:rPr lang="en-US" baseline="0" dirty="0" err="1" smtClean="0"/>
              <a:t>chế</a:t>
            </a:r>
            <a:r>
              <a:rPr lang="en-US" baseline="0" dirty="0" smtClean="0"/>
              <a:t> </a:t>
            </a:r>
            <a:r>
              <a:rPr lang="en-US" baseline="0" dirty="0" err="1" smtClean="0"/>
              <a:t>đô</a:t>
            </a:r>
            <a:r>
              <a:rPr lang="en-US" baseline="0" dirty="0" smtClean="0"/>
              <a:t> non-discoverable (hidden)</a:t>
            </a:r>
          </a:p>
          <a:p>
            <a:r>
              <a:rPr lang="en-US" dirty="0" err="1" smtClean="0"/>
              <a:t>Từ</a:t>
            </a:r>
            <a:r>
              <a:rPr lang="en-US" dirty="0" smtClean="0"/>
              <a:t> </a:t>
            </a:r>
            <a:r>
              <a:rPr lang="en-US" dirty="0" err="1" smtClean="0"/>
              <a:t>chối</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không</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hoặc</a:t>
            </a:r>
            <a:r>
              <a:rPr lang="en-US" baseline="0" dirty="0" smtClean="0"/>
              <a:t> </a:t>
            </a:r>
            <a:r>
              <a:rPr lang="en-US" baseline="0" dirty="0" err="1" smtClean="0"/>
              <a:t>không</a:t>
            </a:r>
            <a:r>
              <a:rPr lang="en-US" baseline="0" dirty="0" smtClean="0"/>
              <a:t> </a:t>
            </a:r>
            <a:r>
              <a:rPr lang="en-US" baseline="0" dirty="0" err="1" smtClean="0"/>
              <a:t>biết</a:t>
            </a:r>
            <a:r>
              <a:rPr lang="en-US" baseline="0" dirty="0" smtClean="0"/>
              <a:t> </a:t>
            </a:r>
            <a:r>
              <a:rPr lang="en-US" baseline="0" dirty="0" err="1" smtClean="0"/>
              <a:t>rõ</a:t>
            </a: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833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Ư</a:t>
            </a:r>
            <a:r>
              <a:rPr lang="en-US" dirty="0" smtClean="0"/>
              <a:t>u </a:t>
            </a:r>
            <a:r>
              <a:rPr lang="en-US" dirty="0" err="1" smtClean="0"/>
              <a:t>điểm</a:t>
            </a:r>
            <a:r>
              <a:rPr lang="en-US" dirty="0" smtClean="0"/>
              <a:t>: </a:t>
            </a:r>
          </a:p>
          <a:p>
            <a:pPr marL="285750" indent="-285750">
              <a:buFont typeface="Arial" panose="020B0604020202020204" pitchFamily="34" charset="0"/>
              <a:buChar char="•"/>
            </a:pPr>
            <a:r>
              <a:rPr lang="vi-VN" dirty="0" smtClean="0"/>
              <a:t>Đơn giản và nhanh chóng khi cài đặt: việc cài đặt hệ thống mạng không dây nhanh và dễ dàng hơn nhiều so với mạng có dây.</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vi-VN" dirty="0" smtClean="0"/>
              <a:t>Linh hoạt: công nghệ không dây cho phép mạng đi đến nhiều nơi mà mạng có dây không thể đến</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vi-VN" dirty="0" smtClean="0"/>
              <a:t>Tiết kiệm chi phí: chi phí đầu tư ban đầu của mạng không dây thường cao hơn mạng có dây, nhưng nếu tính tổng chi phí cùng tuổi thọ sử dụng thì sóng không dây đem lại hiệu quả kinh tế hơn nhiều</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vi-VN" dirty="0" smtClean="0"/>
              <a:t>Tiện lợi: Mạng cho phép người dùng truy xuất tài nguyên mạng ở bất kỳ địa điểm nào trong khu vực được triển khai. Đặc biệt với lượng người sử dụng laptop và các thiết bị di động ngày càng tăng như hiện nay thì đó rõ ràng là một điểm cộng lớn</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vi-VN" dirty="0" smtClean="0"/>
              <a:t>Khả năng mở rộng: Có thể dễ dàng mở rộng gia tăng số người dùng mà không phải tăng thêm bộ chia và cáp mất thời gian lằng nhằng</a:t>
            </a:r>
            <a:r>
              <a:rPr lang="en-US" dirty="0" smtClean="0"/>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339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Thay</a:t>
            </a:r>
            <a:r>
              <a:rPr lang="en-US" dirty="0" smtClean="0"/>
              <a:t> </a:t>
            </a:r>
            <a:r>
              <a:rPr lang="en-US" dirty="0" err="1" smtClean="0"/>
              <a:t>đổi</a:t>
            </a:r>
            <a:r>
              <a:rPr lang="en-US" baseline="0" dirty="0" smtClean="0"/>
              <a:t> SSID </a:t>
            </a:r>
            <a:r>
              <a:rPr lang="en-US" baseline="0" dirty="0" err="1" smtClean="0"/>
              <a:t>mặc</a:t>
            </a:r>
            <a:r>
              <a:rPr lang="en-US" baseline="0" dirty="0" smtClean="0"/>
              <a:t> </a:t>
            </a:r>
            <a:r>
              <a:rPr lang="en-US" baseline="0" dirty="0" err="1" smtClean="0"/>
              <a:t>định</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cấu</a:t>
            </a:r>
            <a:r>
              <a:rPr lang="en-US" baseline="0" dirty="0" smtClean="0"/>
              <a:t> </a:t>
            </a:r>
            <a:r>
              <a:rPr lang="en-US" baseline="0" dirty="0" err="1" smtClean="0"/>
              <a:t>hình</a:t>
            </a:r>
            <a:r>
              <a:rPr lang="en-US" baseline="0" dirty="0" smtClean="0"/>
              <a:t> WLAN</a:t>
            </a:r>
          </a:p>
          <a:p>
            <a:r>
              <a:rPr lang="en-US" baseline="0" dirty="0" err="1" smtClean="0"/>
              <a:t>Đăt</a:t>
            </a:r>
            <a:r>
              <a:rPr lang="en-US" baseline="0" dirty="0" smtClean="0"/>
              <a:t> </a:t>
            </a:r>
            <a:r>
              <a:rPr lang="en-US" baseline="0" dirty="0" err="1" smtClean="0"/>
              <a:t>mật</a:t>
            </a:r>
            <a:r>
              <a:rPr lang="en-US" baseline="0" dirty="0" smtClean="0"/>
              <a:t> </a:t>
            </a:r>
            <a:r>
              <a:rPr lang="en-US" baseline="0" dirty="0" err="1" smtClean="0"/>
              <a:t>khẩu</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wifi</a:t>
            </a:r>
            <a:r>
              <a:rPr lang="en-US" baseline="0" dirty="0" smtClean="0"/>
              <a:t> </a:t>
            </a:r>
            <a:r>
              <a:rPr lang="en-US" baseline="0" dirty="0" err="1" smtClean="0"/>
              <a:t>và</a:t>
            </a:r>
            <a:r>
              <a:rPr lang="en-US" baseline="0" dirty="0" smtClean="0"/>
              <a:t> </a:t>
            </a:r>
            <a:r>
              <a:rPr lang="en-US" baseline="0" dirty="0" err="1" smtClean="0"/>
              <a:t>bật</a:t>
            </a:r>
            <a:r>
              <a:rPr lang="en-US" baseline="0" dirty="0" smtClean="0"/>
              <a:t> </a:t>
            </a:r>
            <a:r>
              <a:rPr lang="en-US" baseline="0" dirty="0" err="1" smtClean="0"/>
              <a:t>tường</a:t>
            </a:r>
            <a:r>
              <a:rPr lang="en-US" baseline="0" dirty="0" smtClean="0"/>
              <a:t> </a:t>
            </a:r>
            <a:r>
              <a:rPr lang="en-US" baseline="0" dirty="0" err="1" smtClean="0"/>
              <a:t>lửa</a:t>
            </a:r>
            <a:r>
              <a:rPr lang="en-US" baseline="0" dirty="0" smtClean="0"/>
              <a:t> </a:t>
            </a:r>
            <a:r>
              <a:rPr lang="en-US" baseline="0" dirty="0" err="1" smtClean="0"/>
              <a:t>bảo</a:t>
            </a:r>
            <a:r>
              <a:rPr lang="en-US" baseline="0" dirty="0" smtClean="0"/>
              <a:t> </a:t>
            </a:r>
            <a:r>
              <a:rPr lang="en-US" baseline="0" dirty="0" err="1" smtClean="0"/>
              <a:t>vệ</a:t>
            </a:r>
            <a:endParaRPr lang="en-US" baseline="0" dirty="0" smtClean="0"/>
          </a:p>
          <a:p>
            <a:r>
              <a:rPr lang="en-US" baseline="0" dirty="0" smtClean="0"/>
              <a:t>Disable SSID broadcast</a:t>
            </a:r>
          </a:p>
          <a:p>
            <a:r>
              <a:rPr lang="en-US" baseline="0" dirty="0" smtClean="0"/>
              <a:t>Disable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từ</a:t>
            </a:r>
            <a:r>
              <a:rPr lang="en-US" baseline="0" dirty="0" smtClean="0"/>
              <a:t> </a:t>
            </a:r>
            <a:r>
              <a:rPr lang="en-US" baseline="0" dirty="0" err="1" smtClean="0"/>
              <a:t>xa</a:t>
            </a:r>
            <a:r>
              <a:rPr lang="en-US" baseline="0" dirty="0" smtClean="0"/>
              <a:t> </a:t>
            </a:r>
            <a:r>
              <a:rPr lang="en-US" baseline="0" dirty="0" err="1" smtClean="0"/>
              <a:t>tới</a:t>
            </a:r>
            <a:r>
              <a:rPr lang="en-US" baseline="0" dirty="0" smtClean="0"/>
              <a:t> router</a:t>
            </a:r>
          </a:p>
          <a:p>
            <a:r>
              <a:rPr lang="en-US" baseline="0" dirty="0" err="1" smtClean="0"/>
              <a:t>Mã</a:t>
            </a:r>
            <a:r>
              <a:rPr lang="en-US" baseline="0" dirty="0" smtClean="0"/>
              <a:t> </a:t>
            </a:r>
            <a:r>
              <a:rPr lang="en-US" baseline="0" dirty="0" err="1" smtClean="0"/>
              <a:t>hóa</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AP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passphrse</a:t>
            </a:r>
            <a:r>
              <a:rPr lang="en-US" baseline="0" dirty="0" smtClean="0"/>
              <a:t> </a:t>
            </a:r>
            <a:r>
              <a:rPr lang="en-US" baseline="0" dirty="0" err="1" smtClean="0"/>
              <a:t>thường</a:t>
            </a:r>
            <a:r>
              <a:rPr lang="en-US" baseline="0" dirty="0" smtClean="0"/>
              <a:t> </a:t>
            </a:r>
            <a:r>
              <a:rPr lang="en-US" baseline="0" dirty="0" err="1" smtClean="0"/>
              <a:t>xuyên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279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sử dụng kỹ thuật che giấu SSID để giữ cho các </a:t>
            </a:r>
            <a:r>
              <a:rPr lang="en-US" dirty="0" err="1" smtClean="0"/>
              <a:t>thông</a:t>
            </a:r>
            <a:r>
              <a:rPr lang="en-US" baseline="0" dirty="0" smtClean="0"/>
              <a:t> </a:t>
            </a:r>
            <a:r>
              <a:rPr lang="en-US" baseline="0" dirty="0" err="1" smtClean="0"/>
              <a:t>điệp</a:t>
            </a:r>
            <a:r>
              <a:rPr lang="vi-VN" dirty="0" smtClean="0"/>
              <a:t> không phát quảng bá Id tới mọi người</a:t>
            </a:r>
            <a:endParaRPr lang="en-US" dirty="0" smtClean="0"/>
          </a:p>
          <a:p>
            <a:r>
              <a:rPr lang="en-US" dirty="0" err="1" smtClean="0"/>
              <a:t>không</a:t>
            </a:r>
            <a:r>
              <a:rPr lang="en-US" dirty="0" smtClean="0"/>
              <a:t> </a:t>
            </a:r>
            <a:r>
              <a:rPr lang="en-US" dirty="0" err="1" smtClean="0"/>
              <a:t>sử</a:t>
            </a:r>
            <a:r>
              <a:rPr lang="en-US" dirty="0" smtClean="0"/>
              <a:t> </a:t>
            </a:r>
            <a:r>
              <a:rPr lang="en-US" dirty="0" err="1" smtClean="0"/>
              <a:t>dụng</a:t>
            </a:r>
            <a:r>
              <a:rPr lang="en-US" dirty="0" smtClean="0"/>
              <a:t> SSID, </a:t>
            </a:r>
            <a:r>
              <a:rPr lang="en-US" dirty="0" err="1" smtClean="0"/>
              <a:t>tên</a:t>
            </a:r>
            <a:r>
              <a:rPr lang="en-US" dirty="0" smtClean="0"/>
              <a:t> </a:t>
            </a:r>
            <a:r>
              <a:rPr lang="en-US" dirty="0" err="1" smtClean="0"/>
              <a:t>công</a:t>
            </a:r>
            <a:r>
              <a:rPr lang="en-US" dirty="0" smtClean="0"/>
              <a:t> ty, </a:t>
            </a:r>
            <a:r>
              <a:rPr lang="en-US" dirty="0" err="1" smtClean="0"/>
              <a:t>tên</a:t>
            </a:r>
            <a:r>
              <a:rPr lang="en-US" dirty="0" smtClean="0"/>
              <a:t> </a:t>
            </a:r>
            <a:r>
              <a:rPr lang="en-US" dirty="0" err="1" smtClean="0"/>
              <a:t>mạng</a:t>
            </a:r>
            <a:r>
              <a:rPr lang="en-US" dirty="0" smtClean="0"/>
              <a:t> </a:t>
            </a:r>
            <a:r>
              <a:rPr lang="en-US" dirty="0" err="1" smtClean="0"/>
              <a:t>hoặc</a:t>
            </a:r>
            <a:r>
              <a:rPr lang="en-US" dirty="0" smtClean="0"/>
              <a:t> </a:t>
            </a:r>
            <a:r>
              <a:rPr lang="en-US" dirty="0" err="1" smtClean="0"/>
              <a:t>bất</a:t>
            </a:r>
            <a:r>
              <a:rPr lang="en-US" dirty="0" smtClean="0"/>
              <a:t> </a:t>
            </a:r>
            <a:r>
              <a:rPr lang="en-US" dirty="0" err="1" smtClean="0"/>
              <a:t>kỳ</a:t>
            </a:r>
            <a:r>
              <a:rPr lang="en-US" dirty="0" smtClean="0"/>
              <a:t> </a:t>
            </a:r>
            <a:r>
              <a:rPr lang="en-US" dirty="0" err="1" smtClean="0"/>
              <a:t>chuỗi</a:t>
            </a:r>
            <a:r>
              <a:rPr lang="en-US" dirty="0" smtClean="0"/>
              <a:t> </a:t>
            </a:r>
            <a:r>
              <a:rPr lang="en-US" dirty="0" err="1" smtClean="0"/>
              <a:t>dễ</a:t>
            </a:r>
            <a:r>
              <a:rPr lang="en-US" dirty="0" smtClean="0"/>
              <a:t> </a:t>
            </a:r>
            <a:r>
              <a:rPr lang="en-US" dirty="0" err="1" smtClean="0"/>
              <a:t>đoán</a:t>
            </a:r>
            <a:r>
              <a:rPr lang="en-US" dirty="0" smtClean="0"/>
              <a:t> </a:t>
            </a:r>
            <a:r>
              <a:rPr lang="en-US" dirty="0" err="1" smtClean="0"/>
              <a:t>nào</a:t>
            </a:r>
            <a:r>
              <a:rPr lang="en-US" dirty="0" smtClean="0"/>
              <a:t> </a:t>
            </a:r>
            <a:r>
              <a:rPr lang="en-US" dirty="0" err="1" smtClean="0"/>
              <a:t>trong</a:t>
            </a:r>
            <a:r>
              <a:rPr lang="en-US" dirty="0" smtClean="0"/>
              <a:t> </a:t>
            </a:r>
            <a:r>
              <a:rPr lang="en-US" dirty="0" err="1" smtClean="0"/>
              <a:t>mật</a:t>
            </a:r>
            <a:r>
              <a:rPr lang="en-US" dirty="0" smtClean="0"/>
              <a:t> </a:t>
            </a:r>
            <a:r>
              <a:rPr lang="en-US" dirty="0" err="1" smtClean="0"/>
              <a:t>khẩu</a:t>
            </a:r>
            <a:endParaRPr lang="en-US" dirty="0" smtClean="0"/>
          </a:p>
          <a:p>
            <a:r>
              <a:rPr lang="vi-VN" dirty="0" smtClean="0"/>
              <a:t>đặt một tường lửa hoặc bộ lọc gói ở giữa ap và mạng nội bộ của công ty</a:t>
            </a:r>
            <a:endParaRPr lang="en-US" dirty="0" smtClean="0"/>
          </a:p>
          <a:p>
            <a:r>
              <a:rPr lang="en-US" dirty="0" err="1" smtClean="0"/>
              <a:t>Giới</a:t>
            </a:r>
            <a:r>
              <a:rPr lang="en-US" baseline="0" dirty="0" smtClean="0"/>
              <a:t> </a:t>
            </a:r>
            <a:r>
              <a:rPr lang="en-US" baseline="0" dirty="0" err="1" smtClean="0"/>
              <a:t>hạn</a:t>
            </a:r>
            <a:r>
              <a:rPr lang="en-US" baseline="0" dirty="0" smtClean="0"/>
              <a:t> </a:t>
            </a:r>
            <a:r>
              <a:rPr lang="vi-VN" baseline="0" dirty="0" smtClean="0"/>
              <a:t>độ</a:t>
            </a:r>
            <a:r>
              <a:rPr lang="en-US" baseline="0" dirty="0" smtClean="0"/>
              <a:t> </a:t>
            </a:r>
            <a:r>
              <a:rPr lang="en-US" baseline="0" dirty="0" err="1" smtClean="0"/>
              <a:t>mạnh</a:t>
            </a:r>
            <a:r>
              <a:rPr lang="en-US" baseline="0" dirty="0" smtClean="0"/>
              <a:t> </a:t>
            </a:r>
            <a:r>
              <a:rPr lang="en-US" baseline="0" dirty="0" err="1" smtClean="0"/>
              <a:t>tính</a:t>
            </a:r>
            <a:r>
              <a:rPr lang="en-US" baseline="0" dirty="0" smtClean="0"/>
              <a:t> </a:t>
            </a:r>
            <a:r>
              <a:rPr lang="en-US" baseline="0" dirty="0" err="1" smtClean="0"/>
              <a:t>hiệu</a:t>
            </a:r>
            <a:r>
              <a:rPr lang="en-US" baseline="0" dirty="0" smtClean="0"/>
              <a:t> </a:t>
            </a:r>
            <a:r>
              <a:rPr lang="en-US" baseline="0" dirty="0" err="1" smtClean="0"/>
              <a:t>của</a:t>
            </a:r>
            <a:r>
              <a:rPr lang="en-US" baseline="0" dirty="0" smtClean="0"/>
              <a:t> </a:t>
            </a:r>
            <a:r>
              <a:rPr lang="en-US" baseline="0" dirty="0" err="1" smtClean="0"/>
              <a:t>mạng</a:t>
            </a:r>
            <a:r>
              <a:rPr lang="en-US" baseline="0" dirty="0" smtClean="0"/>
              <a:t> wireless </a:t>
            </a:r>
            <a:r>
              <a:rPr lang="en-US" baseline="0" dirty="0" err="1" smtClean="0"/>
              <a:t>để</a:t>
            </a:r>
            <a:r>
              <a:rPr lang="en-US" baseline="0" dirty="0" smtClean="0"/>
              <a:t> </a:t>
            </a:r>
            <a:r>
              <a:rPr lang="en-US" baseline="0" dirty="0" err="1" smtClean="0"/>
              <a:t>ngăn</a:t>
            </a:r>
            <a:r>
              <a:rPr lang="en-US" baseline="0" dirty="0" smtClean="0"/>
              <a:t> </a:t>
            </a:r>
            <a:r>
              <a:rPr lang="en-US" baseline="0" dirty="0" err="1" smtClean="0"/>
              <a:t>ngừa</a:t>
            </a:r>
            <a:r>
              <a:rPr lang="en-US" baseline="0" dirty="0" smtClean="0"/>
              <a:t> </a:t>
            </a:r>
            <a:r>
              <a:rPr lang="en-US" baseline="0" dirty="0" err="1" smtClean="0"/>
              <a:t>việc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từ</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a:t>
            </a:r>
            <a:r>
              <a:rPr lang="en-US" baseline="0" dirty="0" err="1" smtClean="0"/>
              <a:t>tổ</a:t>
            </a:r>
            <a:r>
              <a:rPr lang="en-US" baseline="0" dirty="0" smtClean="0"/>
              <a:t> </a:t>
            </a:r>
            <a:r>
              <a:rPr lang="en-US" baseline="0" dirty="0" err="1" smtClean="0"/>
              <a:t>chức</a:t>
            </a:r>
            <a:endParaRPr lang="en-US" baseline="0" dirty="0" smtClean="0"/>
          </a:p>
          <a:p>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và</a:t>
            </a:r>
            <a:r>
              <a:rPr lang="en-US" baseline="0" dirty="0" smtClean="0"/>
              <a:t> </a:t>
            </a:r>
            <a:r>
              <a:rPr lang="en-US" baseline="0" dirty="0" err="1" smtClean="0"/>
              <a:t>cấu</a:t>
            </a:r>
            <a:r>
              <a:rPr lang="en-US" baseline="0" dirty="0" smtClean="0"/>
              <a:t> </a:t>
            </a:r>
            <a:r>
              <a:rPr lang="en-US" baseline="0" dirty="0" err="1" smtClean="0"/>
              <a:t>hình</a:t>
            </a:r>
            <a:r>
              <a:rPr lang="en-US" baseline="0" dirty="0" smtClean="0"/>
              <a:t> </a:t>
            </a:r>
            <a:r>
              <a:rPr lang="en-US" baseline="0" dirty="0" err="1" smtClean="0"/>
              <a:t>lại</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1 </a:t>
            </a:r>
            <a:r>
              <a:rPr lang="en-US" baseline="0" dirty="0" err="1" smtClean="0"/>
              <a:t>cách</a:t>
            </a:r>
            <a:r>
              <a:rPr lang="en-US" baseline="0" dirty="0" smtClean="0"/>
              <a:t> </a:t>
            </a:r>
            <a:r>
              <a:rPr lang="en-US" baseline="0" dirty="0" err="1" smtClean="0"/>
              <a:t>thường</a:t>
            </a:r>
            <a:r>
              <a:rPr lang="en-US" baseline="0" dirty="0" smtClean="0"/>
              <a:t> </a:t>
            </a:r>
            <a:r>
              <a:rPr lang="en-US" baseline="0" dirty="0" err="1" smtClean="0"/>
              <a:t>xuyên</a:t>
            </a:r>
            <a:endParaRPr lang="en-US" baseline="0" dirty="0" smtClean="0"/>
          </a:p>
          <a:p>
            <a:r>
              <a:rPr lang="en-US" baseline="0" dirty="0" err="1" smtClean="0"/>
              <a:t>Triễn</a:t>
            </a:r>
            <a:r>
              <a:rPr lang="en-US" baseline="0" dirty="0" smtClean="0"/>
              <a:t> </a:t>
            </a:r>
            <a:r>
              <a:rPr lang="en-US" baseline="0" dirty="0" err="1" smtClean="0"/>
              <a:t>khai</a:t>
            </a:r>
            <a:r>
              <a:rPr lang="en-US" baseline="0" dirty="0" smtClean="0"/>
              <a:t> </a:t>
            </a:r>
            <a:r>
              <a:rPr lang="en-US" baseline="0" dirty="0" err="1" smtClean="0"/>
              <a:t>kỷ</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mả</a:t>
            </a:r>
            <a:r>
              <a:rPr lang="en-US" baseline="0" dirty="0" smtClean="0"/>
              <a:t> </a:t>
            </a:r>
            <a:r>
              <a:rPr lang="en-US" baseline="0" dirty="0" err="1" smtClean="0"/>
              <a:t>hóa</a:t>
            </a:r>
            <a:r>
              <a:rPr lang="en-US" baseline="0" dirty="0" smtClean="0"/>
              <a:t> </a:t>
            </a:r>
            <a:r>
              <a:rPr lang="en-US" baseline="0" dirty="0" err="1" smtClean="0"/>
              <a:t>lưu</a:t>
            </a:r>
            <a:r>
              <a:rPr lang="en-US" baseline="0" dirty="0" smtClean="0"/>
              <a:t> </a:t>
            </a:r>
            <a:r>
              <a:rPr lang="en-US" baseline="0" dirty="0" err="1" smtClean="0"/>
              <a:t>lượng</a:t>
            </a:r>
            <a:r>
              <a:rPr lang="en-US" baseline="0" dirty="0" smtClean="0"/>
              <a:t> </a:t>
            </a:r>
            <a:r>
              <a:rPr lang="en-US" baseline="0" dirty="0" err="1" smtClean="0"/>
              <a:t>như</a:t>
            </a:r>
            <a:r>
              <a:rPr lang="en-US" baseline="0" dirty="0" smtClean="0"/>
              <a:t> IPSEC </a:t>
            </a:r>
            <a:r>
              <a:rPr lang="en-US" baseline="0" dirty="0" err="1" smtClean="0"/>
              <a:t>cho</a:t>
            </a:r>
            <a:r>
              <a:rPr lang="en-US" baseline="0" dirty="0" smtClean="0"/>
              <a:t> wireless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039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Chọn</a:t>
            </a:r>
            <a:r>
              <a:rPr lang="en-US" dirty="0" smtClean="0"/>
              <a:t> WPA</a:t>
            </a:r>
            <a:r>
              <a:rPr lang="en-US" baseline="0" dirty="0" smtClean="0"/>
              <a:t> </a:t>
            </a:r>
            <a:r>
              <a:rPr lang="en-US" baseline="0" dirty="0" err="1" smtClean="0"/>
              <a:t>thay</a:t>
            </a:r>
            <a:r>
              <a:rPr lang="en-US" baseline="0" dirty="0" smtClean="0"/>
              <a:t> </a:t>
            </a:r>
            <a:r>
              <a:rPr lang="en-US" baseline="0" dirty="0" err="1" smtClean="0"/>
              <a:t>vì</a:t>
            </a:r>
            <a:r>
              <a:rPr lang="en-US" baseline="0" dirty="0" smtClean="0"/>
              <a:t> WEP</a:t>
            </a:r>
          </a:p>
          <a:p>
            <a:r>
              <a:rPr lang="en-US" baseline="0" dirty="0" err="1" smtClean="0"/>
              <a:t>Triển</a:t>
            </a:r>
            <a:r>
              <a:rPr lang="en-US" baseline="0" dirty="0" smtClean="0"/>
              <a:t> </a:t>
            </a:r>
            <a:r>
              <a:rPr lang="en-US" baseline="0" dirty="0" err="1" smtClean="0"/>
              <a:t>khai</a:t>
            </a:r>
            <a:r>
              <a:rPr lang="en-US" baseline="0" dirty="0" smtClean="0"/>
              <a:t> WPA2 </a:t>
            </a:r>
            <a:r>
              <a:rPr lang="en-US" baseline="0" dirty="0" err="1" smtClean="0"/>
              <a:t>cho</a:t>
            </a:r>
            <a:r>
              <a:rPr lang="en-US" baseline="0" dirty="0" smtClean="0"/>
              <a:t> </a:t>
            </a:r>
            <a:r>
              <a:rPr lang="en-US" baseline="0" dirty="0" err="1" smtClean="0"/>
              <a:t>doanh</a:t>
            </a:r>
            <a:r>
              <a:rPr lang="en-US" baseline="0" dirty="0" smtClean="0"/>
              <a:t> </a:t>
            </a:r>
            <a:r>
              <a:rPr lang="en-US" baseline="0" dirty="0" err="1" smtClean="0"/>
              <a:t>nghiệp</a:t>
            </a:r>
            <a:endParaRPr lang="en-US" baseline="0" dirty="0" smtClean="0"/>
          </a:p>
          <a:p>
            <a:r>
              <a:rPr lang="en-US" dirty="0" err="1" smtClean="0"/>
              <a:t>Đặt</a:t>
            </a:r>
            <a:r>
              <a:rPr lang="en-US" dirty="0" smtClean="0"/>
              <a:t> </a:t>
            </a:r>
            <a:r>
              <a:rPr lang="en-US" dirty="0" err="1" smtClean="0"/>
              <a:t>các</a:t>
            </a:r>
            <a:r>
              <a:rPr lang="en-US" baseline="0" dirty="0" smtClean="0"/>
              <a:t> AP ở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bảo</a:t>
            </a:r>
            <a:r>
              <a:rPr lang="en-US" baseline="0" dirty="0" smtClean="0"/>
              <a:t> </a:t>
            </a:r>
            <a:r>
              <a:rPr lang="en-US" baseline="0" dirty="0" err="1" smtClean="0"/>
              <a:t>mật</a:t>
            </a:r>
            <a:r>
              <a:rPr lang="en-US" baseline="0" dirty="0" smtClean="0"/>
              <a:t> </a:t>
            </a:r>
          </a:p>
          <a:p>
            <a:r>
              <a:rPr lang="en-US" baseline="0" dirty="0" err="1" smtClean="0"/>
              <a:t>Giữ</a:t>
            </a:r>
            <a:r>
              <a:rPr lang="en-US" baseline="0" dirty="0" smtClean="0"/>
              <a:t> </a:t>
            </a:r>
            <a:r>
              <a:rPr lang="en-US" baseline="0" dirty="0" err="1" smtClean="0"/>
              <a:t>cho</a:t>
            </a:r>
            <a:r>
              <a:rPr lang="en-US" baseline="0" dirty="0" smtClean="0"/>
              <a:t> drivers </a:t>
            </a:r>
            <a:r>
              <a:rPr lang="en-US" baseline="0" dirty="0" err="1" smtClean="0"/>
              <a:t>trên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vị</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cập</a:t>
            </a:r>
            <a:r>
              <a:rPr lang="en-US" baseline="0" dirty="0" smtClean="0"/>
              <a:t> </a:t>
            </a:r>
            <a:r>
              <a:rPr lang="en-US" baseline="0" dirty="0" err="1" smtClean="0"/>
              <a:t>nhật</a:t>
            </a:r>
            <a:endParaRPr lang="en-US" baseline="0" dirty="0" smtClean="0"/>
          </a:p>
          <a:p>
            <a:r>
              <a:rPr lang="vi-VN" dirty="0" smtClean="0"/>
              <a:t>Sử dụng</a:t>
            </a:r>
            <a:r>
              <a:rPr lang="vi-VN" baseline="0" dirty="0" smtClean="0"/>
              <a:t> server để chứng thực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559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Chọn</a:t>
            </a:r>
            <a:r>
              <a:rPr lang="en-US" dirty="0" smtClean="0"/>
              <a:t> WPA</a:t>
            </a:r>
            <a:r>
              <a:rPr lang="en-US" baseline="0" dirty="0" smtClean="0"/>
              <a:t> </a:t>
            </a:r>
            <a:r>
              <a:rPr lang="en-US" baseline="0" dirty="0" err="1" smtClean="0"/>
              <a:t>thay</a:t>
            </a:r>
            <a:r>
              <a:rPr lang="en-US" baseline="0" dirty="0" smtClean="0"/>
              <a:t> </a:t>
            </a:r>
            <a:r>
              <a:rPr lang="en-US" baseline="0" dirty="0" err="1" smtClean="0"/>
              <a:t>vì</a:t>
            </a:r>
            <a:r>
              <a:rPr lang="en-US" baseline="0" dirty="0" smtClean="0"/>
              <a:t> WEP</a:t>
            </a:r>
          </a:p>
          <a:p>
            <a:r>
              <a:rPr lang="en-US" baseline="0" dirty="0" err="1" smtClean="0"/>
              <a:t>Triển</a:t>
            </a:r>
            <a:r>
              <a:rPr lang="en-US" baseline="0" dirty="0" smtClean="0"/>
              <a:t> </a:t>
            </a:r>
            <a:r>
              <a:rPr lang="en-US" baseline="0" dirty="0" err="1" smtClean="0"/>
              <a:t>khai</a:t>
            </a:r>
            <a:r>
              <a:rPr lang="en-US" baseline="0" dirty="0" smtClean="0"/>
              <a:t> WPA2 </a:t>
            </a:r>
            <a:r>
              <a:rPr lang="en-US" baseline="0" dirty="0" err="1" smtClean="0"/>
              <a:t>cho</a:t>
            </a:r>
            <a:r>
              <a:rPr lang="en-US" baseline="0" dirty="0" smtClean="0"/>
              <a:t> </a:t>
            </a:r>
            <a:r>
              <a:rPr lang="en-US" baseline="0" dirty="0" err="1" smtClean="0"/>
              <a:t>doanh</a:t>
            </a:r>
            <a:r>
              <a:rPr lang="en-US" baseline="0" dirty="0" smtClean="0"/>
              <a:t> </a:t>
            </a:r>
            <a:r>
              <a:rPr lang="en-US" baseline="0" dirty="0" err="1" smtClean="0"/>
              <a:t>nghiệp</a:t>
            </a:r>
            <a:endParaRPr lang="en-US" baseline="0" dirty="0" smtClean="0"/>
          </a:p>
          <a:p>
            <a:r>
              <a:rPr lang="en-US" dirty="0" err="1" smtClean="0"/>
              <a:t>Đặt</a:t>
            </a:r>
            <a:r>
              <a:rPr lang="en-US" dirty="0" smtClean="0"/>
              <a:t> </a:t>
            </a:r>
            <a:r>
              <a:rPr lang="en-US" dirty="0" err="1" smtClean="0"/>
              <a:t>các</a:t>
            </a:r>
            <a:r>
              <a:rPr lang="en-US" baseline="0" dirty="0" smtClean="0"/>
              <a:t> AP ở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bảo</a:t>
            </a:r>
            <a:r>
              <a:rPr lang="en-US" baseline="0" dirty="0" smtClean="0"/>
              <a:t> </a:t>
            </a:r>
            <a:r>
              <a:rPr lang="en-US" baseline="0" dirty="0" err="1" smtClean="0"/>
              <a:t>mật</a:t>
            </a:r>
            <a:r>
              <a:rPr lang="en-US" baseline="0" dirty="0" smtClean="0"/>
              <a:t> </a:t>
            </a:r>
          </a:p>
          <a:p>
            <a:r>
              <a:rPr lang="en-US" baseline="0" dirty="0" err="1" smtClean="0"/>
              <a:t>Giữ</a:t>
            </a:r>
            <a:r>
              <a:rPr lang="en-US" baseline="0" dirty="0" smtClean="0"/>
              <a:t> </a:t>
            </a:r>
            <a:r>
              <a:rPr lang="en-US" baseline="0" dirty="0" err="1" smtClean="0"/>
              <a:t>cho</a:t>
            </a:r>
            <a:r>
              <a:rPr lang="en-US" baseline="0" dirty="0" smtClean="0"/>
              <a:t> drivers </a:t>
            </a:r>
            <a:r>
              <a:rPr lang="en-US" baseline="0" dirty="0" err="1" smtClean="0"/>
              <a:t>trên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vị</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cập</a:t>
            </a:r>
            <a:r>
              <a:rPr lang="en-US" baseline="0" dirty="0" smtClean="0"/>
              <a:t> </a:t>
            </a:r>
            <a:r>
              <a:rPr lang="en-US" baseline="0" dirty="0" err="1" smtClean="0"/>
              <a:t>nhật</a:t>
            </a:r>
            <a:endParaRPr lang="en-US" baseline="0" dirty="0" smtClean="0"/>
          </a:p>
          <a:p>
            <a:r>
              <a:rPr lang="vi-VN" dirty="0" smtClean="0"/>
              <a:t>Sử dụng</a:t>
            </a:r>
            <a:r>
              <a:rPr lang="vi-VN" baseline="0" dirty="0" smtClean="0"/>
              <a:t> server để chứng thực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197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Chọn</a:t>
            </a:r>
            <a:r>
              <a:rPr lang="en-US" dirty="0" smtClean="0"/>
              <a:t> WPA</a:t>
            </a:r>
            <a:r>
              <a:rPr lang="en-US" baseline="0" dirty="0" smtClean="0"/>
              <a:t> </a:t>
            </a:r>
            <a:r>
              <a:rPr lang="en-US" baseline="0" dirty="0" err="1" smtClean="0"/>
              <a:t>thay</a:t>
            </a:r>
            <a:r>
              <a:rPr lang="en-US" baseline="0" dirty="0" smtClean="0"/>
              <a:t> </a:t>
            </a:r>
            <a:r>
              <a:rPr lang="en-US" baseline="0" dirty="0" err="1" smtClean="0"/>
              <a:t>vì</a:t>
            </a:r>
            <a:r>
              <a:rPr lang="en-US" baseline="0" dirty="0" smtClean="0"/>
              <a:t> WEP</a:t>
            </a:r>
          </a:p>
          <a:p>
            <a:r>
              <a:rPr lang="en-US" baseline="0" dirty="0" err="1" smtClean="0"/>
              <a:t>Triển</a:t>
            </a:r>
            <a:r>
              <a:rPr lang="en-US" baseline="0" dirty="0" smtClean="0"/>
              <a:t> </a:t>
            </a:r>
            <a:r>
              <a:rPr lang="en-US" baseline="0" dirty="0" err="1" smtClean="0"/>
              <a:t>khai</a:t>
            </a:r>
            <a:r>
              <a:rPr lang="en-US" baseline="0" dirty="0" smtClean="0"/>
              <a:t> WPA2 </a:t>
            </a:r>
            <a:r>
              <a:rPr lang="en-US" baseline="0" dirty="0" err="1" smtClean="0"/>
              <a:t>cho</a:t>
            </a:r>
            <a:r>
              <a:rPr lang="en-US" baseline="0" dirty="0" smtClean="0"/>
              <a:t> </a:t>
            </a:r>
            <a:r>
              <a:rPr lang="en-US" baseline="0" dirty="0" err="1" smtClean="0"/>
              <a:t>doanh</a:t>
            </a:r>
            <a:r>
              <a:rPr lang="en-US" baseline="0" dirty="0" smtClean="0"/>
              <a:t> </a:t>
            </a:r>
            <a:r>
              <a:rPr lang="en-US" baseline="0" dirty="0" err="1" smtClean="0"/>
              <a:t>nghiệp</a:t>
            </a:r>
            <a:endParaRPr lang="en-US" baseline="0" dirty="0" smtClean="0"/>
          </a:p>
          <a:p>
            <a:r>
              <a:rPr lang="en-US" dirty="0" err="1" smtClean="0"/>
              <a:t>Đặt</a:t>
            </a:r>
            <a:r>
              <a:rPr lang="en-US" dirty="0" smtClean="0"/>
              <a:t> </a:t>
            </a:r>
            <a:r>
              <a:rPr lang="en-US" dirty="0" err="1" smtClean="0"/>
              <a:t>các</a:t>
            </a:r>
            <a:r>
              <a:rPr lang="en-US" baseline="0" dirty="0" smtClean="0"/>
              <a:t> AP ở </a:t>
            </a:r>
            <a:r>
              <a:rPr lang="en-US" baseline="0" dirty="0" err="1" smtClean="0"/>
              <a:t>những</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bảo</a:t>
            </a:r>
            <a:r>
              <a:rPr lang="en-US" baseline="0" dirty="0" smtClean="0"/>
              <a:t> </a:t>
            </a:r>
            <a:r>
              <a:rPr lang="en-US" baseline="0" dirty="0" err="1" smtClean="0"/>
              <a:t>mật</a:t>
            </a:r>
            <a:r>
              <a:rPr lang="en-US" baseline="0" dirty="0" smtClean="0"/>
              <a:t> </a:t>
            </a:r>
          </a:p>
          <a:p>
            <a:r>
              <a:rPr lang="en-US" baseline="0" dirty="0" err="1" smtClean="0"/>
              <a:t>Giữ</a:t>
            </a:r>
            <a:r>
              <a:rPr lang="en-US" baseline="0" dirty="0" smtClean="0"/>
              <a:t> </a:t>
            </a:r>
            <a:r>
              <a:rPr lang="en-US" baseline="0" dirty="0" err="1" smtClean="0"/>
              <a:t>cho</a:t>
            </a:r>
            <a:r>
              <a:rPr lang="en-US" baseline="0" dirty="0" smtClean="0"/>
              <a:t> drivers </a:t>
            </a:r>
            <a:r>
              <a:rPr lang="en-US" baseline="0" dirty="0" err="1" smtClean="0"/>
              <a:t>trên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vị</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cập</a:t>
            </a:r>
            <a:r>
              <a:rPr lang="en-US" baseline="0" dirty="0" smtClean="0"/>
              <a:t> </a:t>
            </a:r>
            <a:r>
              <a:rPr lang="en-US" baseline="0" dirty="0" err="1" smtClean="0"/>
              <a:t>nhật</a:t>
            </a:r>
            <a:endParaRPr lang="en-US" baseline="0" dirty="0" smtClean="0"/>
          </a:p>
          <a:p>
            <a:r>
              <a:rPr lang="vi-VN" dirty="0" smtClean="0"/>
              <a:t>Sử dụng</a:t>
            </a:r>
            <a:r>
              <a:rPr lang="vi-VN" baseline="0" dirty="0" smtClean="0"/>
              <a:t> server để chứng thực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6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Hotposts</a:t>
            </a:r>
            <a:r>
              <a:rPr lang="en-US" dirty="0" smtClean="0"/>
              <a:t> </a:t>
            </a:r>
            <a:r>
              <a:rPr lang="en-US" dirty="0" err="1" smtClean="0"/>
              <a:t>là</a:t>
            </a:r>
            <a:r>
              <a:rPr lang="en-US" dirty="0" smtClean="0"/>
              <a:t> 1 </a:t>
            </a:r>
            <a:r>
              <a:rPr lang="en-US" dirty="0" err="1" smtClean="0"/>
              <a:t>dạng</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wifi</a:t>
            </a:r>
            <a:r>
              <a:rPr lang="en-US" dirty="0" smtClean="0"/>
              <a:t> </a:t>
            </a:r>
            <a:r>
              <a:rPr lang="en-US" dirty="0" err="1" smtClean="0"/>
              <a:t>mà</a:t>
            </a:r>
            <a:r>
              <a:rPr lang="en-US" dirty="0" smtClean="0"/>
              <a:t> </a:t>
            </a:r>
            <a:r>
              <a:rPr lang="en-US" dirty="0" err="1" smtClean="0"/>
              <a:t>chúng</a:t>
            </a:r>
            <a:r>
              <a:rPr lang="en-US" dirty="0" smtClean="0"/>
              <a:t> ta</a:t>
            </a:r>
            <a:r>
              <a:rPr lang="vi-VN" dirty="0" smtClean="0"/>
              <a:t> sẽ tìm thấy truy cập wifi miễn phí có sẵn trong các cửa hàng cà phê như nhà sách, văn phòng, nhà ga sân bay, trường học, khách sạn, cộng đồng và những nơi công cộng khác</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897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Mạng</a:t>
            </a:r>
            <a:r>
              <a:rPr lang="en-US" dirty="0" smtClean="0"/>
              <a:t> </a:t>
            </a:r>
            <a:r>
              <a:rPr lang="en-US" dirty="0" err="1" smtClean="0"/>
              <a:t>wifi</a:t>
            </a:r>
            <a:r>
              <a:rPr lang="en-US" dirty="0" smtClean="0"/>
              <a:t> </a:t>
            </a:r>
            <a:r>
              <a:rPr lang="en-US" dirty="0" err="1" smtClean="0"/>
              <a:t>tại</a:t>
            </a:r>
            <a:r>
              <a:rPr lang="en-US" dirty="0" smtClean="0"/>
              <a:t> </a:t>
            </a:r>
            <a:r>
              <a:rPr lang="en-US" dirty="0" err="1" smtClean="0"/>
              <a:t>nhà</a:t>
            </a:r>
            <a:r>
              <a:rPr lang="en-US" dirty="0" smtClean="0"/>
              <a:t> </a:t>
            </a:r>
            <a:r>
              <a:rPr lang="en-US" dirty="0" err="1" smtClean="0"/>
              <a:t>cho</a:t>
            </a:r>
            <a:r>
              <a:rPr lang="en-US" dirty="0" smtClean="0"/>
              <a:t> </a:t>
            </a:r>
            <a:r>
              <a:rPr lang="en-US" dirty="0" err="1" smtClean="0"/>
              <a:t>phép</a:t>
            </a:r>
            <a:r>
              <a:rPr lang="en-US" dirty="0" smtClean="0"/>
              <a:t> </a:t>
            </a:r>
            <a:r>
              <a:rPr lang="en-US" dirty="0" err="1" smtClean="0"/>
              <a:t>bạn</a:t>
            </a:r>
            <a:r>
              <a:rPr lang="en-US" dirty="0" smtClean="0"/>
              <a:t> </a:t>
            </a:r>
            <a:r>
              <a:rPr lang="en-US" dirty="0" err="1" smtClean="0"/>
              <a:t>có</a:t>
            </a:r>
            <a:r>
              <a:rPr lang="en-US" dirty="0" smtClean="0"/>
              <a:t> </a:t>
            </a:r>
            <a:r>
              <a:rPr lang="en-US" dirty="0" err="1" smtClean="0"/>
              <a:t>mặt</a:t>
            </a:r>
            <a:r>
              <a:rPr lang="en-US" dirty="0" smtClean="0"/>
              <a:t> </a:t>
            </a:r>
            <a:r>
              <a:rPr lang="en-US" dirty="0" err="1" smtClean="0"/>
              <a:t>bất</a:t>
            </a:r>
            <a:r>
              <a:rPr lang="en-US" dirty="0" smtClean="0"/>
              <a:t> </a:t>
            </a:r>
            <a:r>
              <a:rPr lang="en-US" dirty="0" err="1" smtClean="0"/>
              <a:t>cứ</a:t>
            </a:r>
            <a:r>
              <a:rPr lang="en-US" dirty="0" smtClean="0"/>
              <a:t> </a:t>
            </a:r>
            <a:r>
              <a:rPr lang="en-US" dirty="0" err="1" smtClean="0"/>
              <a:t>khi</a:t>
            </a:r>
            <a:r>
              <a:rPr lang="en-US" dirty="0" smtClean="0"/>
              <a:t> </a:t>
            </a:r>
            <a:r>
              <a:rPr lang="en-US" dirty="0" err="1" smtClean="0"/>
              <a:t>nào</a:t>
            </a:r>
            <a:r>
              <a:rPr lang="en-US" dirty="0" smtClean="0"/>
              <a:t> </a:t>
            </a:r>
            <a:r>
              <a:rPr lang="en-US" dirty="0" err="1" smtClean="0"/>
              <a:t>bạn</a:t>
            </a:r>
            <a:r>
              <a:rPr lang="en-US" dirty="0" smtClean="0"/>
              <a:t> </a:t>
            </a:r>
            <a:r>
              <a:rPr lang="en-US" dirty="0" err="1" smtClean="0"/>
              <a:t>muốn</a:t>
            </a:r>
            <a:r>
              <a:rPr lang="en-US" dirty="0" smtClean="0"/>
              <a:t> </a:t>
            </a:r>
            <a:r>
              <a:rPr lang="en-US" dirty="0" err="1" smtClean="0"/>
              <a:t>với</a:t>
            </a:r>
            <a:r>
              <a:rPr lang="en-US" dirty="0" smtClean="0"/>
              <a:t> </a:t>
            </a:r>
            <a:r>
              <a:rPr lang="en-US" dirty="0" err="1" smtClean="0"/>
              <a:t>máy</a:t>
            </a:r>
            <a:r>
              <a:rPr lang="en-US" dirty="0" smtClean="0"/>
              <a:t> </a:t>
            </a:r>
            <a:r>
              <a:rPr lang="en-US" dirty="0" err="1" smtClean="0"/>
              <a:t>tính</a:t>
            </a:r>
            <a:r>
              <a:rPr lang="en-US" dirty="0" smtClean="0"/>
              <a:t> </a:t>
            </a:r>
            <a:r>
              <a:rPr lang="en-US" dirty="0" err="1" smtClean="0"/>
              <a:t>xách</a:t>
            </a:r>
            <a:r>
              <a:rPr lang="en-US" dirty="0" smtClean="0"/>
              <a:t> </a:t>
            </a:r>
            <a:r>
              <a:rPr lang="en-US" dirty="0" err="1" smtClean="0"/>
              <a:t>tay</a:t>
            </a:r>
            <a:r>
              <a:rPr lang="en-US" dirty="0" smtClean="0"/>
              <a:t>, IPad </a:t>
            </a:r>
            <a:r>
              <a:rPr lang="en-US" dirty="0" err="1" smtClean="0"/>
              <a:t>hoặc</a:t>
            </a:r>
            <a:r>
              <a:rPr lang="en-US" dirty="0" smtClean="0"/>
              <a:t> </a:t>
            </a:r>
            <a:r>
              <a:rPr lang="en-US" dirty="0" err="1" smtClean="0"/>
              <a:t>thiết</a:t>
            </a:r>
            <a:r>
              <a:rPr lang="en-US" dirty="0" smtClean="0"/>
              <a:t> </a:t>
            </a:r>
            <a:r>
              <a:rPr lang="en-US" dirty="0" err="1" smtClean="0"/>
              <a:t>bị</a:t>
            </a:r>
            <a:r>
              <a:rPr lang="en-US" dirty="0" smtClean="0"/>
              <a:t> </a:t>
            </a:r>
            <a:r>
              <a:rPr lang="en-US" dirty="0" err="1" smtClean="0"/>
              <a:t>cầm</a:t>
            </a:r>
            <a:r>
              <a:rPr lang="en-US" dirty="0" smtClean="0"/>
              <a:t> </a:t>
            </a:r>
            <a:r>
              <a:rPr lang="en-US" dirty="0" err="1" smtClean="0"/>
              <a:t>tay</a:t>
            </a:r>
            <a:r>
              <a:rPr lang="en-US" dirty="0" smtClean="0"/>
              <a:t> </a:t>
            </a:r>
            <a:r>
              <a:rPr lang="en-US" dirty="0" err="1" smtClean="0"/>
              <a:t>và</a:t>
            </a:r>
            <a:r>
              <a:rPr lang="en-US" dirty="0" smtClean="0"/>
              <a:t> </a:t>
            </a:r>
            <a:r>
              <a:rPr lang="en-US" dirty="0" err="1" smtClean="0"/>
              <a:t>không</a:t>
            </a:r>
            <a:r>
              <a:rPr lang="en-US" dirty="0" smtClean="0"/>
              <a:t> </a:t>
            </a:r>
            <a:r>
              <a:rPr lang="en-US" dirty="0" err="1" smtClean="0"/>
              <a:t>phải</a:t>
            </a:r>
            <a:r>
              <a:rPr lang="en-US" dirty="0" smtClean="0"/>
              <a:t> </a:t>
            </a:r>
            <a:r>
              <a:rPr lang="en-US" dirty="0" err="1" smtClean="0"/>
              <a:t>tạo</a:t>
            </a:r>
            <a:r>
              <a:rPr lang="en-US" dirty="0" smtClean="0"/>
              <a:t> </a:t>
            </a:r>
            <a:r>
              <a:rPr lang="en-US" dirty="0" err="1" smtClean="0"/>
              <a:t>lỗ</a:t>
            </a:r>
            <a:r>
              <a:rPr lang="en-US" dirty="0" smtClean="0"/>
              <a:t> </a:t>
            </a:r>
            <a:r>
              <a:rPr lang="en-US" dirty="0" err="1" smtClean="0"/>
              <a:t>hổng</a:t>
            </a:r>
            <a:r>
              <a:rPr lang="en-US" dirty="0" smtClean="0"/>
              <a:t> </a:t>
            </a:r>
            <a:r>
              <a:rPr lang="en-US" dirty="0" err="1" smtClean="0"/>
              <a:t>để</a:t>
            </a:r>
            <a:r>
              <a:rPr lang="en-US" dirty="0" smtClean="0"/>
              <a:t> </a:t>
            </a:r>
            <a:r>
              <a:rPr lang="en-US" dirty="0" err="1" smtClean="0"/>
              <a:t>giấu</a:t>
            </a:r>
            <a:r>
              <a:rPr lang="en-US" dirty="0" smtClean="0"/>
              <a:t> </a:t>
            </a:r>
            <a:r>
              <a:rPr lang="en-US" dirty="0" err="1" smtClean="0"/>
              <a:t>cáp</a:t>
            </a:r>
            <a:r>
              <a:rPr lang="en-US" dirty="0" smtClean="0"/>
              <a:t> </a:t>
            </a:r>
            <a:r>
              <a:rPr lang="en-US" dirty="0" err="1" smtClean="0"/>
              <a:t>Ethenet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200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Extension to a wired network: </a:t>
            </a:r>
            <a:r>
              <a:rPr lang="en-US" dirty="0" err="1" smtClean="0"/>
              <a:t>là</a:t>
            </a:r>
            <a:r>
              <a:rPr lang="en-US" baseline="0" dirty="0" smtClean="0"/>
              <a:t> </a:t>
            </a:r>
            <a:r>
              <a:rPr lang="en-US" baseline="0" dirty="0" err="1" smtClean="0"/>
              <a:t>sủ</a:t>
            </a:r>
            <a:r>
              <a:rPr lang="en-US" baseline="0" dirty="0" smtClean="0"/>
              <a:t> </a:t>
            </a:r>
            <a:r>
              <a:rPr lang="en-US" baseline="0" dirty="0" err="1" smtClean="0"/>
              <a:t>dụng</a:t>
            </a:r>
            <a:r>
              <a:rPr lang="en-US" baseline="0" dirty="0" smtClean="0"/>
              <a:t> 1 </a:t>
            </a:r>
            <a:r>
              <a:rPr lang="en-US" baseline="0" dirty="0" err="1" smtClean="0"/>
              <a:t>ap</a:t>
            </a:r>
            <a:r>
              <a:rPr lang="en-US" baseline="0" dirty="0" smtClean="0"/>
              <a:t> </a:t>
            </a:r>
            <a:r>
              <a:rPr lang="en-US" baseline="0" dirty="0" err="1" smtClean="0"/>
              <a:t>tại</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1 </a:t>
            </a:r>
            <a:r>
              <a:rPr lang="en-US" baseline="0" dirty="0" err="1" smtClean="0"/>
              <a:t>phía</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tới</a:t>
            </a:r>
            <a:r>
              <a:rPr lang="en-US" baseline="0" dirty="0" smtClean="0"/>
              <a:t> router 1 </a:t>
            </a:r>
            <a:r>
              <a:rPr lang="en-US" baseline="0" dirty="0" err="1" smtClean="0"/>
              <a:t>phía</a:t>
            </a:r>
            <a:r>
              <a:rPr lang="en-US" baseline="0" dirty="0" smtClean="0"/>
              <a:t> chia </a:t>
            </a:r>
            <a:r>
              <a:rPr lang="en-US" baseline="0" dirty="0" err="1" smtClean="0"/>
              <a:t>sẻ</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từ</a:t>
            </a:r>
            <a:r>
              <a:rPr lang="en-US" baseline="0" dirty="0" smtClean="0"/>
              <a:t> 1 </a:t>
            </a:r>
            <a:r>
              <a:rPr lang="en-US" baseline="0" dirty="0" err="1" smtClean="0"/>
              <a:t>ap</a:t>
            </a:r>
            <a:r>
              <a:rPr lang="en-US" baseline="0" dirty="0" smtClean="0"/>
              <a:t> </a:t>
            </a:r>
            <a:r>
              <a:rPr lang="en-US" baseline="0" dirty="0" err="1" smtClean="0"/>
              <a:t>này</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tới</a:t>
            </a:r>
            <a:r>
              <a:rPr lang="en-US" baseline="0" dirty="0" smtClean="0"/>
              <a:t> 1 </a:t>
            </a:r>
            <a:r>
              <a:rPr lang="en-US" baseline="0" dirty="0" err="1" smtClean="0"/>
              <a:t>ap</a:t>
            </a:r>
            <a:r>
              <a:rPr lang="en-US" baseline="0" dirty="0" smtClean="0"/>
              <a:t> </a:t>
            </a:r>
            <a:r>
              <a:rPr lang="en-US" baseline="0" dirty="0" err="1" smtClean="0"/>
              <a:t>khác</a:t>
            </a:r>
            <a:r>
              <a:rPr lang="en-US" baseline="0" dirty="0" smtClean="0"/>
              <a:t> </a:t>
            </a:r>
            <a:r>
              <a:rPr lang="en-US" baseline="0" dirty="0" err="1" smtClean="0"/>
              <a:t>để</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phạm</a:t>
            </a:r>
            <a:r>
              <a:rPr lang="en-US" baseline="0" dirty="0" smtClean="0"/>
              <a:t> vi </a:t>
            </a:r>
            <a:r>
              <a:rPr lang="en-US" baseline="0" dirty="0" err="1" smtClean="0"/>
              <a:t>sử</a:t>
            </a:r>
            <a:r>
              <a:rPr lang="en-US" baseline="0" dirty="0" smtClean="0"/>
              <a:t> </a:t>
            </a:r>
            <a:r>
              <a:rPr lang="en-US" baseline="0" dirty="0" err="1" smtClean="0"/>
              <a:t>dụng</a:t>
            </a:r>
            <a:r>
              <a:rPr lang="en-US" baseline="0" dirty="0" smtClean="0"/>
              <a:t>.</a:t>
            </a:r>
          </a:p>
          <a:p>
            <a:r>
              <a:rPr lang="en-US" dirty="0" smtClean="0"/>
              <a:t>Multiple access point: </a:t>
            </a:r>
            <a:r>
              <a:rPr lang="en-US" dirty="0" err="1" smtClean="0"/>
              <a:t>người</a:t>
            </a:r>
            <a:r>
              <a:rPr lang="en-US" baseline="0" dirty="0" smtClean="0"/>
              <a:t> </a:t>
            </a:r>
            <a:r>
              <a:rPr lang="en-US" baseline="0" dirty="0" err="1" smtClean="0"/>
              <a:t>dùng</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a:t>
            </a:r>
            <a:r>
              <a:rPr lang="en-US" baseline="0" dirty="0" err="1" smtClean="0"/>
              <a:t>mạng</a:t>
            </a:r>
            <a:r>
              <a:rPr lang="en-US" baseline="0" dirty="0" smtClean="0"/>
              <a:t> </a:t>
            </a:r>
            <a:r>
              <a:rPr lang="en-US" baseline="0" dirty="0" err="1" smtClean="0"/>
              <a:t>thông</a:t>
            </a:r>
            <a:r>
              <a:rPr lang="en-US" baseline="0" dirty="0" smtClean="0"/>
              <a:t> qua </a:t>
            </a:r>
            <a:r>
              <a:rPr lang="en-US" baseline="0" dirty="0" err="1" smtClean="0"/>
              <a:t>ap</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tới</a:t>
            </a:r>
            <a:r>
              <a:rPr lang="en-US" baseline="0" dirty="0" smtClean="0"/>
              <a:t> router</a:t>
            </a:r>
          </a:p>
          <a:p>
            <a:r>
              <a:rPr lang="en-US" dirty="0" smtClean="0"/>
              <a:t>Lan to </a:t>
            </a:r>
            <a:r>
              <a:rPr lang="en-US" dirty="0" err="1" smtClean="0"/>
              <a:t>lan</a:t>
            </a:r>
            <a:r>
              <a:rPr lang="en-US" dirty="0" smtClean="0"/>
              <a:t> wireless network:  </a:t>
            </a:r>
            <a:r>
              <a:rPr lang="en-US" dirty="0" err="1" smtClean="0"/>
              <a:t>người</a:t>
            </a:r>
            <a:r>
              <a:rPr lang="en-US" baseline="0" dirty="0" smtClean="0"/>
              <a:t> </a:t>
            </a:r>
            <a:r>
              <a:rPr lang="en-US" baseline="0" dirty="0" err="1" smtClean="0"/>
              <a:t>dùng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không</a:t>
            </a:r>
            <a:r>
              <a:rPr lang="en-US" baseline="0" dirty="0" smtClean="0"/>
              <a:t> </a:t>
            </a:r>
            <a:r>
              <a:rPr lang="en-US" baseline="0" dirty="0" err="1" smtClean="0"/>
              <a:t>dây</a:t>
            </a:r>
            <a:r>
              <a:rPr lang="en-US" baseline="0" dirty="0" smtClean="0"/>
              <a:t> </a:t>
            </a:r>
            <a:r>
              <a:rPr lang="en-US" baseline="0" dirty="0" err="1" smtClean="0"/>
              <a:t>tới</a:t>
            </a:r>
            <a:r>
              <a:rPr lang="en-US" baseline="0" dirty="0" smtClean="0"/>
              <a:t> router </a:t>
            </a:r>
            <a:r>
              <a:rPr lang="en-US" baseline="0" dirty="0" err="1" smtClean="0"/>
              <a:t>và</a:t>
            </a:r>
            <a:r>
              <a:rPr lang="en-US" baseline="0" dirty="0" smtClean="0"/>
              <a:t> </a:t>
            </a:r>
            <a:r>
              <a:rPr lang="en-US" baseline="0" dirty="0" err="1" smtClean="0"/>
              <a:t>tại</a:t>
            </a:r>
            <a:r>
              <a:rPr lang="en-US" baseline="0" dirty="0" smtClean="0"/>
              <a:t> router </a:t>
            </a:r>
            <a:r>
              <a:rPr lang="en-US" baseline="0" dirty="0" err="1" smtClean="0"/>
              <a:t>bày</a:t>
            </a:r>
            <a:r>
              <a:rPr lang="en-US" baseline="0" dirty="0" smtClean="0"/>
              <a:t> </a:t>
            </a:r>
            <a:r>
              <a:rPr lang="en-US" baseline="0" dirty="0" err="1" smtClean="0"/>
              <a:t>sẻ</a:t>
            </a:r>
            <a:r>
              <a:rPr lang="en-US" baseline="0" dirty="0" smtClean="0"/>
              <a:t> </a:t>
            </a:r>
            <a:r>
              <a:rPr lang="en-US" baseline="0" dirty="0" err="1" smtClean="0"/>
              <a:t>được</a:t>
            </a:r>
            <a:r>
              <a:rPr lang="en-US" baseline="0" dirty="0" smtClean="0"/>
              <a:t> </a:t>
            </a:r>
            <a:r>
              <a:rPr lang="en-US" baseline="0" dirty="0" err="1" smtClean="0"/>
              <a:t>cấu</a:t>
            </a:r>
            <a:r>
              <a:rPr lang="en-US" baseline="0" dirty="0" smtClean="0"/>
              <a:t> </a:t>
            </a:r>
            <a:r>
              <a:rPr lang="en-US" baseline="0" dirty="0" err="1" smtClean="0"/>
              <a:t>hình</a:t>
            </a:r>
            <a:r>
              <a:rPr lang="en-US" baseline="0" dirty="0" smtClean="0"/>
              <a:t> </a:t>
            </a:r>
            <a:r>
              <a:rPr lang="en-US" baseline="0" dirty="0" err="1" smtClean="0"/>
              <a:t>để</a:t>
            </a:r>
            <a:r>
              <a:rPr lang="en-US" baseline="0" dirty="0" smtClean="0"/>
              <a:t> chia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lan</a:t>
            </a:r>
            <a:r>
              <a:rPr lang="en-US" baseline="0" dirty="0" smtClean="0"/>
              <a:t> </a:t>
            </a:r>
            <a:r>
              <a:rPr lang="en-US" baseline="0" dirty="0" err="1" smtClean="0"/>
              <a:t>riêng</a:t>
            </a:r>
            <a:r>
              <a:rPr lang="en-US" baseline="0" dirty="0" smtClean="0"/>
              <a:t> </a:t>
            </a:r>
            <a:r>
              <a:rPr lang="en-US" baseline="0" dirty="0" err="1" smtClean="0"/>
              <a:t>biệt</a:t>
            </a:r>
            <a:endParaRPr lang="en-US" baseline="0" dirty="0" smtClean="0"/>
          </a:p>
          <a:p>
            <a:r>
              <a:rPr lang="en-US" dirty="0" smtClean="0"/>
              <a:t>3g hotspot: </a:t>
            </a:r>
            <a:r>
              <a:rPr lang="en-US" dirty="0" err="1" smtClean="0"/>
              <a:t>người</a:t>
            </a:r>
            <a:r>
              <a:rPr lang="en-US" baseline="0" dirty="0" smtClean="0"/>
              <a:t> </a:t>
            </a:r>
            <a:r>
              <a:rPr lang="en-US" baseline="0" dirty="0" err="1" smtClean="0"/>
              <a:t>dùng</a:t>
            </a:r>
            <a:r>
              <a:rPr lang="en-US" baseline="0" dirty="0" smtClean="0"/>
              <a:t> ở </a:t>
            </a:r>
            <a:r>
              <a:rPr lang="en-US" baseline="0" dirty="0" err="1" smtClean="0"/>
              <a:t>bát</a:t>
            </a:r>
            <a:r>
              <a:rPr lang="en-US" baseline="0" dirty="0" smtClean="0"/>
              <a:t> </a:t>
            </a:r>
            <a:r>
              <a:rPr lang="en-US" baseline="0" dirty="0" err="1" smtClean="0"/>
              <a:t>kỳ</a:t>
            </a:r>
            <a:r>
              <a:rPr lang="en-US" baseline="0" dirty="0" smtClean="0"/>
              <a:t> </a:t>
            </a:r>
            <a:r>
              <a:rPr lang="en-US" baseline="0" dirty="0" err="1" smtClean="0"/>
              <a:t>khu</a:t>
            </a:r>
            <a:r>
              <a:rPr lang="en-US" baseline="0" dirty="0" smtClean="0"/>
              <a:t> </a:t>
            </a:r>
            <a:r>
              <a:rPr lang="en-US" baseline="0" dirty="0" err="1" smtClean="0"/>
              <a:t>vực</a:t>
            </a:r>
            <a:r>
              <a:rPr lang="en-US" baseline="0" dirty="0" smtClean="0"/>
              <a:t> </a:t>
            </a:r>
            <a:r>
              <a:rPr lang="en-US" baseline="0" dirty="0" err="1" smtClean="0"/>
              <a:t>nào</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tới</a:t>
            </a:r>
            <a:r>
              <a:rPr lang="en-US" baseline="0" dirty="0" smtClean="0"/>
              <a:t> internet </a:t>
            </a:r>
            <a:r>
              <a:rPr lang="en-US" baseline="0" dirty="0" err="1" smtClean="0"/>
              <a:t>thông</a:t>
            </a:r>
            <a:r>
              <a:rPr lang="en-US" baseline="0" dirty="0" smtClean="0"/>
              <a:t> qua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pha</a:t>
            </a:r>
            <a:r>
              <a:rPr lang="en-US" baseline="0" dirty="0" smtClean="0"/>
              <a:t> </a:t>
            </a:r>
            <a:r>
              <a:rPr lang="en-US" baseline="0" dirty="0" err="1" smtClean="0"/>
              <a:t>sóng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808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SSID là một chuỗi văn bản phân biệt chữ hoa và chữ thường, trong chuỗi văn bản đó bao gồm chữ cái hoặc số và dài tới 32 ký tự. Thông thường thì khi sản xuất các thiết bị Wifi, các nhà sản xuất thường đặt SSID mặc định và vẫn đổi được tên SSID</a:t>
            </a:r>
            <a:endParaRPr lang="en-US" dirty="0" smtClean="0"/>
          </a:p>
          <a:p>
            <a:r>
              <a:rPr lang="vi-VN" dirty="0" smtClean="0"/>
              <a:t>Cũng có thể định nghĩa Service Set Identifier (SSID) là tên định danh mạng duy nhất được gắn ở trường header của gói tin truyền trong mạng LAN không dây và  một mạng không dây có thể có nhiều SSID khác nhau, được phân tách độc lập với nhau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133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smtClean="0"/>
              <a:t>Người</a:t>
            </a:r>
            <a:r>
              <a:rPr lang="en-US" sz="1800" dirty="0" smtClean="0"/>
              <a:t> </a:t>
            </a:r>
            <a:r>
              <a:rPr lang="en-US" sz="1800" dirty="0" err="1" smtClean="0"/>
              <a:t>dùng</a:t>
            </a:r>
            <a:r>
              <a:rPr lang="en-US" sz="1800" baseline="0" dirty="0" smtClean="0"/>
              <a:t> </a:t>
            </a:r>
            <a:r>
              <a:rPr lang="en-US" sz="1800" baseline="0" dirty="0" err="1" smtClean="0"/>
              <a:t>sẻ</a:t>
            </a:r>
            <a:r>
              <a:rPr lang="en-US" sz="1800" baseline="0" dirty="0" smtClean="0"/>
              <a:t> </a:t>
            </a:r>
            <a:r>
              <a:rPr lang="en-US" sz="1800" baseline="0" dirty="0" err="1" smtClean="0"/>
              <a:t>gửi</a:t>
            </a:r>
            <a:r>
              <a:rPr lang="en-US" sz="1800" baseline="0" dirty="0" smtClean="0"/>
              <a:t> 1 frame </a:t>
            </a:r>
            <a:r>
              <a:rPr lang="en-US" sz="1800" baseline="0" dirty="0" err="1" smtClean="0"/>
              <a:t>có</a:t>
            </a:r>
            <a:r>
              <a:rPr lang="en-US" sz="1800" baseline="0" dirty="0" smtClean="0"/>
              <a:t> </a:t>
            </a:r>
            <a:r>
              <a:rPr lang="en-US" sz="1800" baseline="0" dirty="0" err="1" smtClean="0"/>
              <a:t>chứa</a:t>
            </a:r>
            <a:r>
              <a:rPr lang="en-US" sz="1800" baseline="0" dirty="0" smtClean="0"/>
              <a:t> </a:t>
            </a:r>
            <a:r>
              <a:rPr lang="en-US" sz="1800" baseline="0" dirty="0" err="1" smtClean="0"/>
              <a:t>mã</a:t>
            </a:r>
            <a:r>
              <a:rPr lang="en-US" sz="1800" baseline="0" dirty="0" smtClean="0"/>
              <a:t> SSID </a:t>
            </a:r>
            <a:r>
              <a:rPr lang="en-US" sz="1800" baseline="0" dirty="0" err="1" smtClean="0"/>
              <a:t>để</a:t>
            </a:r>
            <a:r>
              <a:rPr lang="en-US" sz="1800" baseline="0" dirty="0" smtClean="0"/>
              <a:t> </a:t>
            </a:r>
            <a:r>
              <a:rPr lang="en-US" sz="1800" baseline="0" dirty="0" err="1" smtClean="0"/>
              <a:t>yêu</a:t>
            </a:r>
            <a:r>
              <a:rPr lang="en-US" sz="1800" baseline="0" dirty="0" smtClean="0"/>
              <a:t> </a:t>
            </a:r>
            <a:r>
              <a:rPr lang="en-US" sz="1800" baseline="0" dirty="0" err="1" smtClean="0"/>
              <a:t>cầu</a:t>
            </a:r>
            <a:r>
              <a:rPr lang="en-US" sz="1800" baseline="0" dirty="0" smtClean="0"/>
              <a:t> </a:t>
            </a:r>
            <a:r>
              <a:rPr lang="en-US" sz="1800" baseline="0" dirty="0" err="1" smtClean="0"/>
              <a:t>kết</a:t>
            </a:r>
            <a:r>
              <a:rPr lang="en-US" sz="1800" baseline="0" dirty="0" smtClean="0"/>
              <a:t> </a:t>
            </a:r>
            <a:r>
              <a:rPr lang="en-US" sz="1800" baseline="0" dirty="0" err="1" smtClean="0"/>
              <a:t>nối</a:t>
            </a:r>
            <a:r>
              <a:rPr lang="en-US" sz="1800" baseline="0" dirty="0" smtClean="0"/>
              <a:t>, </a:t>
            </a:r>
            <a:r>
              <a:rPr lang="en-US" sz="1800" baseline="0" dirty="0" err="1" smtClean="0"/>
              <a:t>sau</a:t>
            </a:r>
            <a:r>
              <a:rPr lang="en-US" sz="1800" baseline="0" dirty="0" smtClean="0"/>
              <a:t> </a:t>
            </a:r>
            <a:r>
              <a:rPr lang="en-US" sz="1800" baseline="0" dirty="0" err="1" smtClean="0"/>
              <a:t>đó</a:t>
            </a:r>
            <a:r>
              <a:rPr lang="en-US" sz="1800" baseline="0" dirty="0" smtClean="0"/>
              <a:t> AP </a:t>
            </a:r>
            <a:r>
              <a:rPr lang="en-US" sz="1800" baseline="0" dirty="0" err="1" smtClean="0"/>
              <a:t>tiến</a:t>
            </a:r>
            <a:r>
              <a:rPr lang="en-US" sz="1800" baseline="0" dirty="0" smtClean="0"/>
              <a:t> </a:t>
            </a:r>
            <a:r>
              <a:rPr lang="en-US" sz="1800" baseline="0" dirty="0" err="1" smtClean="0"/>
              <a:t>hành</a:t>
            </a:r>
            <a:r>
              <a:rPr lang="en-US" sz="1800" baseline="0" dirty="0" smtClean="0"/>
              <a:t> </a:t>
            </a:r>
            <a:r>
              <a:rPr lang="en-US" sz="1800" baseline="0" dirty="0" err="1" smtClean="0"/>
              <a:t>kiểm</a:t>
            </a:r>
            <a:r>
              <a:rPr lang="en-US" sz="1800" baseline="0" dirty="0" smtClean="0"/>
              <a:t> </a:t>
            </a:r>
            <a:r>
              <a:rPr lang="en-US" sz="1800" baseline="0" dirty="0" err="1" smtClean="0"/>
              <a:t>tra</a:t>
            </a:r>
            <a:r>
              <a:rPr lang="en-US" sz="1800" baseline="0" dirty="0" smtClean="0"/>
              <a:t> </a:t>
            </a:r>
            <a:r>
              <a:rPr lang="en-US" sz="1800" baseline="0" dirty="0" err="1" smtClean="0"/>
              <a:t>mã</a:t>
            </a:r>
            <a:r>
              <a:rPr lang="en-US" sz="1800" baseline="0" dirty="0" smtClean="0"/>
              <a:t> SSID </a:t>
            </a:r>
            <a:r>
              <a:rPr lang="en-US" sz="1800" baseline="0" dirty="0" err="1" smtClean="0"/>
              <a:t>của</a:t>
            </a:r>
            <a:r>
              <a:rPr lang="en-US" sz="1800" baseline="0" dirty="0" smtClean="0"/>
              <a:t> </a:t>
            </a:r>
            <a:r>
              <a:rPr lang="en-US" sz="1800" baseline="0" dirty="0" err="1" smtClean="0"/>
              <a:t>người</a:t>
            </a:r>
            <a:r>
              <a:rPr lang="en-US" sz="1800" baseline="0" dirty="0" smtClean="0"/>
              <a:t> </a:t>
            </a:r>
            <a:r>
              <a:rPr lang="en-US" sz="1800" baseline="0" dirty="0" err="1" smtClean="0"/>
              <a:t>dùng</a:t>
            </a:r>
            <a:r>
              <a:rPr lang="en-US" sz="1800" baseline="0" dirty="0" smtClean="0"/>
              <a:t> </a:t>
            </a:r>
            <a:r>
              <a:rPr lang="en-US" sz="1800" baseline="0" dirty="0" err="1" smtClean="0"/>
              <a:t>và</a:t>
            </a:r>
            <a:r>
              <a:rPr lang="en-US" sz="1800" baseline="0" dirty="0" smtClean="0"/>
              <a:t> </a:t>
            </a:r>
            <a:r>
              <a:rPr lang="en-US" sz="1800" baseline="0" dirty="0" err="1" smtClean="0"/>
              <a:t>trả</a:t>
            </a:r>
            <a:r>
              <a:rPr lang="en-US" sz="1800" baseline="0" dirty="0" smtClean="0"/>
              <a:t> </a:t>
            </a:r>
            <a:r>
              <a:rPr lang="en-US" sz="1800" baseline="0" dirty="0" err="1" smtClean="0"/>
              <a:t>về</a:t>
            </a:r>
            <a:r>
              <a:rPr lang="en-US" sz="1800" baseline="0" dirty="0" smtClean="0"/>
              <a:t> 1 authentication frame </a:t>
            </a:r>
            <a:r>
              <a:rPr lang="en-US" sz="1800" baseline="0" dirty="0" err="1" smtClean="0"/>
              <a:t>đã</a:t>
            </a:r>
            <a:r>
              <a:rPr lang="en-US" sz="1800" baseline="0" dirty="0" smtClean="0"/>
              <a:t> </a:t>
            </a:r>
            <a:r>
              <a:rPr lang="en-US" sz="1800" baseline="0" dirty="0" err="1" smtClean="0"/>
              <a:t>được</a:t>
            </a:r>
            <a:r>
              <a:rPr lang="en-US" sz="1800" baseline="0" dirty="0" smtClean="0"/>
              <a:t> </a:t>
            </a:r>
            <a:r>
              <a:rPr lang="en-US" sz="1800" baseline="0" dirty="0" err="1" smtClean="0"/>
              <a:t>xác</a:t>
            </a:r>
            <a:r>
              <a:rPr lang="en-US" sz="1800" baseline="0" dirty="0" smtClean="0"/>
              <a:t> minh, </a:t>
            </a:r>
            <a:r>
              <a:rPr lang="en-US" sz="1800" baseline="0" dirty="0" err="1" smtClean="0"/>
              <a:t>và</a:t>
            </a:r>
            <a:r>
              <a:rPr lang="en-US" sz="1800" baseline="0" dirty="0" smtClean="0"/>
              <a:t> </a:t>
            </a:r>
            <a:r>
              <a:rPr lang="en-US" sz="1800" baseline="0" dirty="0" err="1" smtClean="0"/>
              <a:t>người</a:t>
            </a:r>
            <a:r>
              <a:rPr lang="en-US" sz="1800" baseline="0" dirty="0" smtClean="0"/>
              <a:t> </a:t>
            </a:r>
            <a:r>
              <a:rPr lang="en-US" sz="1800" baseline="0" dirty="0" err="1" smtClean="0"/>
              <a:t>dùng</a:t>
            </a:r>
            <a:r>
              <a:rPr lang="en-US" sz="1800" baseline="0" dirty="0" smtClean="0"/>
              <a:t> </a:t>
            </a:r>
            <a:r>
              <a:rPr lang="en-US" sz="1800" baseline="0" dirty="0" err="1" smtClean="0"/>
              <a:t>có</a:t>
            </a:r>
            <a:r>
              <a:rPr lang="en-US" sz="1800" baseline="0" dirty="0" smtClean="0"/>
              <a:t> </a:t>
            </a:r>
            <a:r>
              <a:rPr lang="en-US" sz="1800" baseline="0" dirty="0" err="1" smtClean="0"/>
              <a:t>thể</a:t>
            </a:r>
            <a:r>
              <a:rPr lang="en-US" sz="1800" baseline="0" dirty="0" smtClean="0"/>
              <a:t> </a:t>
            </a:r>
            <a:r>
              <a:rPr lang="en-US" sz="1800" baseline="0" dirty="0" err="1" smtClean="0"/>
              <a:t>truy</a:t>
            </a:r>
            <a:r>
              <a:rPr lang="en-US" sz="1800" baseline="0" dirty="0" smtClean="0"/>
              <a:t> </a:t>
            </a:r>
            <a:r>
              <a:rPr lang="en-US" sz="1800" baseline="0" dirty="0" err="1" smtClean="0"/>
              <a:t>cập</a:t>
            </a:r>
            <a:r>
              <a:rPr lang="en-US" sz="1800" baseline="0" dirty="0" smtClean="0"/>
              <a:t> </a:t>
            </a:r>
            <a:r>
              <a:rPr lang="en-US" sz="1800" baseline="0" dirty="0" err="1" smtClean="0"/>
              <a:t>vào</a:t>
            </a:r>
            <a:r>
              <a:rPr lang="en-US" sz="1800" baseline="0" dirty="0" smtClean="0"/>
              <a:t> </a:t>
            </a:r>
            <a:r>
              <a:rPr lang="en-US" sz="1800" baseline="0" dirty="0" err="1" smtClean="0"/>
              <a:t>mạng</a:t>
            </a:r>
            <a:endParaRPr lang="en-US" sz="1800" baseline="0" dirty="0" smtClean="0"/>
          </a:p>
          <a:p>
            <a:r>
              <a:rPr lang="en-US" sz="1800" baseline="0" dirty="0" err="1" smtClean="0"/>
              <a:t>Người</a:t>
            </a:r>
            <a:r>
              <a:rPr lang="en-US" sz="1800" baseline="0" dirty="0" smtClean="0"/>
              <a:t> </a:t>
            </a:r>
            <a:r>
              <a:rPr lang="en-US" sz="1800" baseline="0" dirty="0" err="1" smtClean="0"/>
              <a:t>dùng</a:t>
            </a:r>
            <a:r>
              <a:rPr lang="en-US" sz="1800" baseline="0" dirty="0" smtClean="0"/>
              <a:t> </a:t>
            </a:r>
            <a:r>
              <a:rPr lang="en-US" sz="1800" baseline="0" dirty="0" err="1" smtClean="0"/>
              <a:t>gửi</a:t>
            </a:r>
            <a:r>
              <a:rPr lang="en-US" sz="1800" baseline="0" dirty="0" smtClean="0"/>
              <a:t> </a:t>
            </a:r>
            <a:r>
              <a:rPr lang="en-US" sz="1800" baseline="0" dirty="0" err="1" smtClean="0"/>
              <a:t>yêu</a:t>
            </a:r>
            <a:r>
              <a:rPr lang="en-US" sz="1800" baseline="0" dirty="0" smtClean="0"/>
              <a:t> </a:t>
            </a:r>
            <a:r>
              <a:rPr lang="en-US" sz="1800" baseline="0" dirty="0" err="1" smtClean="0"/>
              <a:t>cầu</a:t>
            </a:r>
            <a:r>
              <a:rPr lang="en-US" sz="1800" baseline="0" dirty="0" smtClean="0"/>
              <a:t> </a:t>
            </a:r>
            <a:r>
              <a:rPr lang="en-US" sz="1800" baseline="0" dirty="0" err="1" smtClean="0"/>
              <a:t>kết</a:t>
            </a:r>
            <a:r>
              <a:rPr lang="en-US" sz="1800" baseline="0" dirty="0" smtClean="0"/>
              <a:t> </a:t>
            </a:r>
            <a:r>
              <a:rPr lang="en-US" sz="1800" baseline="0" dirty="0" err="1" smtClean="0"/>
              <a:t>nối</a:t>
            </a:r>
            <a:r>
              <a:rPr lang="en-US" sz="1800" baseline="0" dirty="0" smtClean="0"/>
              <a:t> </a:t>
            </a:r>
            <a:r>
              <a:rPr lang="en-US" sz="1800" baseline="0" dirty="0" err="1" smtClean="0"/>
              <a:t>tới</a:t>
            </a:r>
            <a:r>
              <a:rPr lang="en-US" sz="1800" baseline="0" dirty="0" smtClean="0"/>
              <a:t> AP, AP </a:t>
            </a:r>
            <a:r>
              <a:rPr lang="en-US" sz="1800" baseline="0" dirty="0" err="1" smtClean="0"/>
              <a:t>sẻ</a:t>
            </a:r>
            <a:r>
              <a:rPr lang="en-US" sz="1800" baseline="0" dirty="0" smtClean="0"/>
              <a:t> </a:t>
            </a:r>
            <a:r>
              <a:rPr lang="en-US" sz="1800" baseline="0" dirty="0" err="1" smtClean="0"/>
              <a:t>gửi</a:t>
            </a:r>
            <a:r>
              <a:rPr lang="en-US" sz="1800" baseline="0" dirty="0" smtClean="0"/>
              <a:t> </a:t>
            </a:r>
            <a:r>
              <a:rPr lang="en-US" sz="1800" baseline="0" dirty="0" err="1" smtClean="0"/>
              <a:t>trả</a:t>
            </a:r>
            <a:r>
              <a:rPr lang="en-US" sz="1800" baseline="0" dirty="0" smtClean="0"/>
              <a:t> </a:t>
            </a:r>
            <a:r>
              <a:rPr lang="en-US" sz="1800" baseline="0" dirty="0" err="1" smtClean="0"/>
              <a:t>về</a:t>
            </a:r>
            <a:r>
              <a:rPr lang="en-US" sz="1800" baseline="0" dirty="0" smtClean="0"/>
              <a:t> 1 challenge text </a:t>
            </a:r>
            <a:r>
              <a:rPr lang="en-US" sz="1800" baseline="0" dirty="0" err="1" smtClean="0"/>
              <a:t>được</a:t>
            </a:r>
            <a:r>
              <a:rPr lang="en-US" sz="1800" baseline="0" dirty="0" smtClean="0"/>
              <a:t> </a:t>
            </a:r>
            <a:r>
              <a:rPr lang="en-US" sz="1800" baseline="0" dirty="0" err="1" smtClean="0"/>
              <a:t>tạo</a:t>
            </a:r>
            <a:r>
              <a:rPr lang="en-US" sz="1800" baseline="0" dirty="0" smtClean="0"/>
              <a:t> </a:t>
            </a:r>
            <a:r>
              <a:rPr lang="en-US" sz="1800" baseline="0" dirty="0" err="1" smtClean="0"/>
              <a:t>ngẩu</a:t>
            </a:r>
            <a:r>
              <a:rPr lang="en-US" sz="1800" baseline="0" dirty="0" smtClean="0"/>
              <a:t> </a:t>
            </a:r>
            <a:r>
              <a:rPr lang="en-US" sz="1800" baseline="0" dirty="0" err="1" smtClean="0"/>
              <a:t>nhiên</a:t>
            </a:r>
            <a:r>
              <a:rPr lang="en-US" sz="1800" baseline="0" dirty="0" smtClean="0"/>
              <a:t>, </a:t>
            </a:r>
            <a:r>
              <a:rPr lang="en-US" sz="1800" baseline="0" dirty="0" err="1" smtClean="0"/>
              <a:t>sau</a:t>
            </a:r>
            <a:r>
              <a:rPr lang="en-US" sz="1800" baseline="0" dirty="0" smtClean="0"/>
              <a:t> </a:t>
            </a:r>
            <a:r>
              <a:rPr lang="en-US" sz="1800" baseline="0" dirty="0" err="1" smtClean="0"/>
              <a:t>đó</a:t>
            </a:r>
            <a:r>
              <a:rPr lang="en-US" sz="1800" baseline="0" dirty="0" smtClean="0"/>
              <a:t> </a:t>
            </a:r>
            <a:r>
              <a:rPr lang="en-US" sz="1800" baseline="0" dirty="0" err="1" smtClean="0"/>
              <a:t>người</a:t>
            </a:r>
            <a:r>
              <a:rPr lang="en-US" sz="1800" baseline="0" dirty="0" smtClean="0"/>
              <a:t> </a:t>
            </a:r>
            <a:r>
              <a:rPr lang="en-US" sz="1800" baseline="0" dirty="0" err="1" smtClean="0"/>
              <a:t>dùng</a:t>
            </a:r>
            <a:r>
              <a:rPr lang="en-US" sz="1800" baseline="0" dirty="0" smtClean="0"/>
              <a:t> </a:t>
            </a:r>
            <a:r>
              <a:rPr lang="en-US" sz="1800" baseline="0" dirty="0" err="1" smtClean="0"/>
              <a:t>sẻ</a:t>
            </a:r>
            <a:r>
              <a:rPr lang="en-US" sz="1800" baseline="0" dirty="0" smtClean="0"/>
              <a:t> </a:t>
            </a:r>
            <a:r>
              <a:rPr lang="en-US" sz="1800" baseline="0" dirty="0" err="1" smtClean="0"/>
              <a:t>tiến</a:t>
            </a:r>
            <a:r>
              <a:rPr lang="en-US" sz="1800" baseline="0" dirty="0" smtClean="0"/>
              <a:t> </a:t>
            </a:r>
            <a:r>
              <a:rPr lang="en-US" sz="1800" baseline="0" dirty="0" err="1" smtClean="0"/>
              <a:t>hành</a:t>
            </a:r>
            <a:r>
              <a:rPr lang="en-US" sz="1800" baseline="0" dirty="0" smtClean="0"/>
              <a:t> </a:t>
            </a:r>
            <a:r>
              <a:rPr lang="en-US" sz="1800" baseline="0" dirty="0" err="1" smtClean="0"/>
              <a:t>mã</a:t>
            </a:r>
            <a:r>
              <a:rPr lang="en-US" sz="1800" baseline="0" dirty="0" smtClean="0"/>
              <a:t> </a:t>
            </a:r>
            <a:r>
              <a:rPr lang="en-US" sz="1800" baseline="0" dirty="0" err="1" smtClean="0"/>
              <a:t>hóa</a:t>
            </a:r>
            <a:r>
              <a:rPr lang="en-US" sz="1800" baseline="0" dirty="0" smtClean="0"/>
              <a:t> challenge text </a:t>
            </a:r>
            <a:r>
              <a:rPr lang="en-US" sz="1800" baseline="0" dirty="0" err="1" smtClean="0"/>
              <a:t>gửi</a:t>
            </a:r>
            <a:r>
              <a:rPr lang="en-US" sz="1800" baseline="0" dirty="0" smtClean="0"/>
              <a:t> </a:t>
            </a:r>
            <a:r>
              <a:rPr lang="en-US" sz="1800" baseline="0" dirty="0" err="1" smtClean="0"/>
              <a:t>lại</a:t>
            </a:r>
            <a:r>
              <a:rPr lang="en-US" sz="1800" baseline="0" dirty="0" smtClean="0"/>
              <a:t> </a:t>
            </a:r>
            <a:r>
              <a:rPr lang="en-US" sz="1800" baseline="0" dirty="0" err="1" smtClean="0"/>
              <a:t>cho</a:t>
            </a:r>
            <a:r>
              <a:rPr lang="en-US" sz="1800" baseline="0" dirty="0" smtClean="0"/>
              <a:t> AP, </a:t>
            </a:r>
            <a:r>
              <a:rPr lang="en-US" sz="1800" baseline="0" dirty="0" err="1" smtClean="0"/>
              <a:t>tiếp</a:t>
            </a:r>
            <a:r>
              <a:rPr lang="en-US" sz="1800" baseline="0" dirty="0" smtClean="0"/>
              <a:t> </a:t>
            </a:r>
            <a:r>
              <a:rPr lang="en-US" sz="1800" baseline="0" dirty="0" err="1" smtClean="0"/>
              <a:t>theo</a:t>
            </a:r>
            <a:r>
              <a:rPr lang="en-US" sz="1800" baseline="0" dirty="0" smtClean="0"/>
              <a:t> AP </a:t>
            </a:r>
            <a:r>
              <a:rPr lang="en-US" sz="1800" baseline="0" dirty="0" err="1" smtClean="0"/>
              <a:t>sẻ</a:t>
            </a:r>
            <a:r>
              <a:rPr lang="en-US" sz="1800" baseline="0" dirty="0" smtClean="0"/>
              <a:t> </a:t>
            </a:r>
            <a:r>
              <a:rPr lang="en-US" sz="1800" baseline="0" dirty="0" err="1" smtClean="0"/>
              <a:t>tiến</a:t>
            </a:r>
            <a:r>
              <a:rPr lang="en-US" sz="1800" baseline="0" dirty="0" smtClean="0"/>
              <a:t> </a:t>
            </a:r>
            <a:r>
              <a:rPr lang="en-US" sz="1800" baseline="0" dirty="0" err="1" smtClean="0"/>
              <a:t>hành</a:t>
            </a:r>
            <a:r>
              <a:rPr lang="en-US" sz="1800" baseline="0" dirty="0" smtClean="0"/>
              <a:t> </a:t>
            </a:r>
            <a:r>
              <a:rPr lang="en-US" sz="1800" baseline="0" dirty="0" err="1" smtClean="0"/>
              <a:t>giải</a:t>
            </a:r>
            <a:r>
              <a:rPr lang="en-US" sz="1800" baseline="0" dirty="0" smtClean="0"/>
              <a:t> </a:t>
            </a:r>
            <a:r>
              <a:rPr lang="en-US" sz="1800" baseline="0" dirty="0" err="1" smtClean="0"/>
              <a:t>mã</a:t>
            </a:r>
            <a:r>
              <a:rPr lang="en-US" sz="1800" baseline="0" dirty="0" smtClean="0"/>
              <a:t> </a:t>
            </a:r>
            <a:r>
              <a:rPr lang="en-US" sz="1800" baseline="0" dirty="0" err="1" smtClean="0"/>
              <a:t>nếu</a:t>
            </a:r>
            <a:r>
              <a:rPr lang="en-US" sz="1800" baseline="0" dirty="0" smtClean="0"/>
              <a:t> </a:t>
            </a:r>
            <a:r>
              <a:rPr lang="en-US" sz="1800" baseline="0" dirty="0" err="1" smtClean="0"/>
              <a:t>đúng</a:t>
            </a:r>
            <a:r>
              <a:rPr lang="en-US" sz="1800" baseline="0" dirty="0" smtClean="0"/>
              <a:t> </a:t>
            </a:r>
            <a:r>
              <a:rPr lang="en-US" sz="1800" baseline="0" dirty="0" err="1" smtClean="0"/>
              <a:t>thì</a:t>
            </a:r>
            <a:r>
              <a:rPr lang="en-US" sz="1800" baseline="0" dirty="0" smtClean="0"/>
              <a:t> </a:t>
            </a:r>
            <a:r>
              <a:rPr lang="en-US" sz="1800" baseline="0" dirty="0" err="1" smtClean="0"/>
              <a:t>cho</a:t>
            </a:r>
            <a:r>
              <a:rPr lang="en-US" sz="1800" baseline="0" dirty="0" smtClean="0"/>
              <a:t> </a:t>
            </a:r>
            <a:r>
              <a:rPr lang="en-US" sz="1800" baseline="0" dirty="0" err="1" smtClean="0"/>
              <a:t>phép</a:t>
            </a:r>
            <a:r>
              <a:rPr lang="en-US" sz="1800" baseline="0" dirty="0" smtClean="0"/>
              <a:t> user </a:t>
            </a:r>
            <a:r>
              <a:rPr lang="en-US" sz="1800" baseline="0" dirty="0" err="1" smtClean="0"/>
              <a:t>truy</a:t>
            </a:r>
            <a:r>
              <a:rPr lang="en-US" sz="1800" baseline="0" dirty="0" smtClean="0"/>
              <a:t> </a:t>
            </a:r>
            <a:r>
              <a:rPr lang="en-US" sz="1800" baseline="0" dirty="0" err="1" smtClean="0"/>
              <a:t>cập</a:t>
            </a:r>
            <a:r>
              <a:rPr lang="en-US" sz="1800" baseline="0" dirty="0" smtClean="0"/>
              <a:t> </a:t>
            </a:r>
            <a:r>
              <a:rPr lang="en-US" sz="1800" baseline="0" dirty="0" err="1" smtClean="0"/>
              <a:t>vào</a:t>
            </a:r>
            <a:r>
              <a:rPr lang="en-US" sz="1800" baseline="0" dirty="0" smtClean="0"/>
              <a:t> </a:t>
            </a:r>
            <a:r>
              <a:rPr lang="en-US" sz="1800" baseline="0" dirty="0" err="1" smtClean="0"/>
              <a:t>hệ</a:t>
            </a:r>
            <a:r>
              <a:rPr lang="en-US" sz="1800" baseline="0" dirty="0" smtClean="0"/>
              <a:t> </a:t>
            </a:r>
            <a:r>
              <a:rPr lang="en-US" sz="1800" baseline="0" dirty="0" err="1" smtClean="0"/>
              <a:t>thống</a:t>
            </a:r>
            <a:endParaRPr lang="en-US" sz="1800"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53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E495-37F0-4AE5-B7B3-BBD7485445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591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2DBFBE-A31A-4D72-BD95-07012E0E44AD}"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4165692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2DBFBE-A31A-4D72-BD95-07012E0E44AD}"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2798898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2DBFBE-A31A-4D72-BD95-07012E0E44AD}"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2484135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147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26453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81105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87330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14790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74914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27642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99889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2DBFBE-A31A-4D72-BD95-07012E0E44AD}"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3808398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4307421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41835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4A66AC">
                    <a:lumMod val="60000"/>
                    <a:lumOff val="40000"/>
                  </a:srgbClr>
                </a:solidFill>
                <a:effectLst/>
                <a:uLnTx/>
                <a:uFillTx/>
                <a:latin typeface="Arial"/>
                <a:ea typeface="+mn-ea"/>
                <a:cs typeface="+mn-cs"/>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4A66AC">
                    <a:lumMod val="60000"/>
                    <a:lumOff val="40000"/>
                  </a:srgbClr>
                </a:solidFill>
                <a:effectLst/>
                <a:uLnTx/>
                <a:uFillTx/>
                <a:latin typeface="Arial"/>
                <a:ea typeface="+mn-ea"/>
                <a:cs typeface="+mn-cs"/>
              </a:rPr>
              <a:t>”</a:t>
            </a:r>
            <a:endParaRPr kumimoji="0" lang="en-US" sz="1800" b="0" i="0" u="none" strike="noStrike" kern="1200" cap="none" spc="0" normalizeH="0" baseline="0" noProof="0" dirty="0">
              <a:ln>
                <a:noFill/>
              </a:ln>
              <a:solidFill>
                <a:srgbClr val="4A66AC">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1578892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78870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4A66AC">
                    <a:lumMod val="60000"/>
                    <a:lumOff val="40000"/>
                  </a:srgbClr>
                </a:solidFill>
                <a:effectLst/>
                <a:uLnTx/>
                <a:uFillTx/>
                <a:latin typeface="Arial"/>
                <a:ea typeface="+mn-ea"/>
                <a:cs typeface="+mn-cs"/>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4A66AC">
                    <a:lumMod val="60000"/>
                    <a:lumOff val="40000"/>
                  </a:srgbClr>
                </a:solidFill>
                <a:effectLst/>
                <a:uLnTx/>
                <a:uFillTx/>
                <a:latin typeface="Arial"/>
                <a:ea typeface="+mn-ea"/>
                <a:cs typeface="+mn-cs"/>
              </a:rPr>
              <a:t>”</a:t>
            </a:r>
          </a:p>
        </p:txBody>
      </p:sp>
    </p:spTree>
    <p:extLst>
      <p:ext uri="{BB962C8B-B14F-4D97-AF65-F5344CB8AC3E}">
        <p14:creationId xmlns:p14="http://schemas.microsoft.com/office/powerpoint/2010/main" val="19224403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66183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96451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105311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Devices_laptop2_project">
    <p:spTree>
      <p:nvGrpSpPr>
        <p:cNvPr id="1" name=""/>
        <p:cNvGrpSpPr/>
        <p:nvPr/>
      </p:nvGrpSpPr>
      <p:grpSpPr>
        <a:xfrm>
          <a:off x="0" y="0"/>
          <a:ext cx="0" cy="0"/>
          <a:chOff x="0" y="0"/>
          <a:chExt cx="0" cy="0"/>
        </a:xfrm>
      </p:grpSpPr>
      <p:sp>
        <p:nvSpPr>
          <p:cNvPr id="9" name="Picture Placeholder 2"/>
          <p:cNvSpPr>
            <a:spLocks noGrp="1" noChangeAspect="1"/>
          </p:cNvSpPr>
          <p:nvPr>
            <p:ph type="pic" sz="quarter" idx="11"/>
          </p:nvPr>
        </p:nvSpPr>
        <p:spPr>
          <a:xfrm>
            <a:off x="4548154" y="3102840"/>
            <a:ext cx="2996028" cy="1855005"/>
          </a:xfrm>
        </p:spPr>
        <p:txBody>
          <a:bodyPr>
            <a:normAutofit/>
          </a:bodyPr>
          <a:lstStyle>
            <a:lvl1pPr marL="0" indent="0">
              <a:buNone/>
              <a:defRPr sz="1000">
                <a:latin typeface="Calibri Light"/>
                <a:cs typeface="Calibri Light"/>
              </a:defRPr>
            </a:lvl1pPr>
          </a:lstStyle>
          <a:p>
            <a:endParaRPr lang="en-US" dirty="0"/>
          </a:p>
        </p:txBody>
      </p:sp>
    </p:spTree>
    <p:extLst>
      <p:ext uri="{BB962C8B-B14F-4D97-AF65-F5344CB8AC3E}">
        <p14:creationId xmlns:p14="http://schemas.microsoft.com/office/powerpoint/2010/main" val="185090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US">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5/31/2019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200" b="0" i="0">
                <a:solidFill>
                  <a:srgbClr val="045C75"/>
                </a:solidFill>
                <a:latin typeface="Times New Roman"/>
                <a:cs typeface="Times New Roman"/>
              </a:defRPr>
            </a:lvl1pPr>
          </a:lstStyle>
          <a:p>
            <a:pPr marL="101600">
              <a:lnSpc>
                <a:spcPts val="1410"/>
              </a:lnSpc>
            </a:pPr>
            <a:fld id="{81D60167-4931-47E6-BA6A-407CBD079E47}" type="slidenum">
              <a:rPr lang="en-US" smtClean="0"/>
              <a:pPr marL="101600">
                <a:lnSpc>
                  <a:spcPts val="1410"/>
                </a:lnSpc>
              </a:pPr>
              <a:t>‹#›</a:t>
            </a:fld>
            <a:endParaRPr lang="en-US" dirty="0"/>
          </a:p>
        </p:txBody>
      </p:sp>
    </p:spTree>
    <p:extLst>
      <p:ext uri="{BB962C8B-B14F-4D97-AF65-F5344CB8AC3E}">
        <p14:creationId xmlns:p14="http://schemas.microsoft.com/office/powerpoint/2010/main" val="301009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2DBFBE-A31A-4D72-BD95-07012E0E44AD}"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2255831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04607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US">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5/31/2019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200" b="0" i="0">
                <a:solidFill>
                  <a:srgbClr val="045C75"/>
                </a:solidFill>
                <a:latin typeface="Times New Roman"/>
                <a:cs typeface="Times New Roman"/>
              </a:defRPr>
            </a:lvl1pPr>
          </a:lstStyle>
          <a:p>
            <a:pPr marL="101600">
              <a:lnSpc>
                <a:spcPts val="1410"/>
              </a:lnSpc>
            </a:pPr>
            <a:fld id="{81D60167-4931-47E6-BA6A-407CBD079E47}" type="slidenum">
              <a:rPr lang="en-US" smtClean="0"/>
              <a:pPr marL="101600">
                <a:lnSpc>
                  <a:spcPts val="1410"/>
                </a:lnSpc>
              </a:pPr>
              <a:t>‹#›</a:t>
            </a:fld>
            <a:endParaRPr lang="en-US" dirty="0"/>
          </a:p>
        </p:txBody>
      </p:sp>
    </p:spTree>
    <p:extLst>
      <p:ext uri="{BB962C8B-B14F-4D97-AF65-F5344CB8AC3E}">
        <p14:creationId xmlns:p14="http://schemas.microsoft.com/office/powerpoint/2010/main" val="11272650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04607A"/>
                </a:solidFill>
                <a:latin typeface="Arial"/>
                <a:cs typeface="Arial"/>
              </a:defRPr>
            </a:lvl1pPr>
          </a:lstStyle>
          <a:p>
            <a:endParaRPr/>
          </a:p>
        </p:txBody>
      </p:sp>
      <p:sp>
        <p:nvSpPr>
          <p:cNvPr id="3" name="Holder 3"/>
          <p:cNvSpPr>
            <a:spLocks noGrp="1"/>
          </p:cNvSpPr>
          <p:nvPr>
            <p:ph sz="half" idx="2"/>
          </p:nvPr>
        </p:nvSpPr>
        <p:spPr>
          <a:xfrm>
            <a:off x="612988" y="1704467"/>
            <a:ext cx="4373033" cy="369332"/>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en-US">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5/31/2019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200" b="0" i="0">
                <a:solidFill>
                  <a:srgbClr val="045C75"/>
                </a:solidFill>
                <a:latin typeface="Times New Roman"/>
                <a:cs typeface="Times New Roman"/>
              </a:defRPr>
            </a:lvl1pPr>
          </a:lstStyle>
          <a:p>
            <a:pPr marL="101600">
              <a:lnSpc>
                <a:spcPts val="1410"/>
              </a:lnSpc>
            </a:pPr>
            <a:fld id="{81D60167-4931-47E6-BA6A-407CBD079E47}" type="slidenum">
              <a:rPr lang="en-US" smtClean="0"/>
              <a:pPr marL="101600">
                <a:lnSpc>
                  <a:spcPts val="1410"/>
                </a:lnSpc>
              </a:pPr>
              <a:t>‹#›</a:t>
            </a:fld>
            <a:endParaRPr lang="en-US" dirty="0"/>
          </a:p>
        </p:txBody>
      </p:sp>
    </p:spTree>
    <p:extLst>
      <p:ext uri="{BB962C8B-B14F-4D97-AF65-F5344CB8AC3E}">
        <p14:creationId xmlns:p14="http://schemas.microsoft.com/office/powerpoint/2010/main" val="23623687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04607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lang="en-US">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5/31/2019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200" b="0" i="0">
                <a:solidFill>
                  <a:srgbClr val="045C75"/>
                </a:solidFill>
                <a:latin typeface="Times New Roman"/>
                <a:cs typeface="Times New Roman"/>
              </a:defRPr>
            </a:lvl1pPr>
          </a:lstStyle>
          <a:p>
            <a:pPr marL="101600">
              <a:lnSpc>
                <a:spcPts val="1410"/>
              </a:lnSpc>
            </a:pPr>
            <a:fld id="{81D60167-4931-47E6-BA6A-407CBD079E47}" type="slidenum">
              <a:rPr lang="en-US" smtClean="0"/>
              <a:pPr marL="101600">
                <a:lnSpc>
                  <a:spcPts val="1410"/>
                </a:lnSpc>
              </a:pPr>
              <a:t>‹#›</a:t>
            </a:fld>
            <a:endParaRPr lang="en-US" dirty="0"/>
          </a:p>
        </p:txBody>
      </p:sp>
    </p:spTree>
    <p:extLst>
      <p:ext uri="{BB962C8B-B14F-4D97-AF65-F5344CB8AC3E}">
        <p14:creationId xmlns:p14="http://schemas.microsoft.com/office/powerpoint/2010/main" val="4095416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lang="en-US">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5/31/2019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200" b="0" i="0">
                <a:solidFill>
                  <a:srgbClr val="045C75"/>
                </a:solidFill>
                <a:latin typeface="Times New Roman"/>
                <a:cs typeface="Times New Roman"/>
              </a:defRPr>
            </a:lvl1pPr>
          </a:lstStyle>
          <a:p>
            <a:pPr marL="101600">
              <a:lnSpc>
                <a:spcPts val="1410"/>
              </a:lnSpc>
            </a:pPr>
            <a:fld id="{81D60167-4931-47E6-BA6A-407CBD079E47}" type="slidenum">
              <a:rPr lang="en-US" smtClean="0"/>
              <a:pPr marL="101600">
                <a:lnSpc>
                  <a:spcPts val="1410"/>
                </a:lnSpc>
              </a:pPr>
              <a:t>‹#›</a:t>
            </a:fld>
            <a:endParaRPr lang="en-US" dirty="0"/>
          </a:p>
        </p:txBody>
      </p:sp>
    </p:spTree>
    <p:extLst>
      <p:ext uri="{BB962C8B-B14F-4D97-AF65-F5344CB8AC3E}">
        <p14:creationId xmlns:p14="http://schemas.microsoft.com/office/powerpoint/2010/main" val="12251752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solidFill>
                <a:prstClr val="black">
                  <a:tint val="75000"/>
                </a:prstClr>
              </a:solidFill>
            </a:endParaRPr>
          </a:p>
        </p:txBody>
      </p:sp>
      <p:sp>
        <p:nvSpPr>
          <p:cNvPr id="3" name="Date Placeholder 2"/>
          <p:cNvSpPr>
            <a:spLocks noGrp="1"/>
          </p:cNvSpPr>
          <p:nvPr>
            <p:ph type="dt" sz="half" idx="11"/>
          </p:nvPr>
        </p:nvSpPr>
        <p:spPr/>
        <p:txBody>
          <a:bodyPr/>
          <a:lstStyle/>
          <a:p>
            <a:fld id="{1D8BD707-D9CF-40AE-B4C6-C98DA3205C09}" type="datetimeFigureOut">
              <a:rPr lang="en-US" smtClean="0">
                <a:solidFill>
                  <a:prstClr val="black">
                    <a:tint val="75000"/>
                  </a:prstClr>
                </a:solidFill>
              </a:rPr>
              <a:pPr/>
              <a:t>5/31/2019</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marL="101600">
              <a:lnSpc>
                <a:spcPts val="1410"/>
              </a:lnSpc>
            </a:pPr>
            <a:fld id="{81D60167-4931-47E6-BA6A-407CBD079E47}" type="slidenum">
              <a:rPr lang="en-US" smtClean="0"/>
              <a:pPr marL="101600">
                <a:lnSpc>
                  <a:spcPts val="1410"/>
                </a:lnSpc>
              </a:pPr>
              <a:t>‹#›</a:t>
            </a:fld>
            <a:endParaRPr lang="en-US" dirty="0"/>
          </a:p>
        </p:txBody>
      </p:sp>
    </p:spTree>
    <p:extLst>
      <p:ext uri="{BB962C8B-B14F-4D97-AF65-F5344CB8AC3E}">
        <p14:creationId xmlns:p14="http://schemas.microsoft.com/office/powerpoint/2010/main" val="2455381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2DBFBE-A31A-4D72-BD95-07012E0E44AD}" type="datetimeFigureOut">
              <a:rPr lang="en-US" smtClean="0"/>
              <a:t>5/31/2019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347060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2DBFBE-A31A-4D72-BD95-07012E0E44AD}" type="datetimeFigureOut">
              <a:rPr lang="en-US" smtClean="0"/>
              <a:t>5/31/2019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278407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2DBFBE-A31A-4D72-BD95-07012E0E44AD}" type="datetimeFigureOut">
              <a:rPr lang="en-US" smtClean="0"/>
              <a:t>5/31/2019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1995510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2DBFBE-A31A-4D72-BD95-07012E0E44AD}" type="datetimeFigureOut">
              <a:rPr lang="en-US" smtClean="0"/>
              <a:t>5/31/2019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254126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2DBFBE-A31A-4D72-BD95-07012E0E44AD}" type="datetimeFigureOut">
              <a:rPr lang="en-US" smtClean="0"/>
              <a:t>5/31/2019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7734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2DBFBE-A31A-4D72-BD95-07012E0E44AD}" type="datetimeFigureOut">
              <a:rPr lang="en-US" smtClean="0"/>
              <a:t>5/31/2019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83F6C-FB68-4251-B7A4-793CEA702BC5}" type="slidenum">
              <a:rPr lang="en-US" smtClean="0"/>
              <a:t>‹#›</a:t>
            </a:fld>
            <a:endParaRPr lang="en-US"/>
          </a:p>
        </p:txBody>
      </p:sp>
    </p:spTree>
    <p:extLst>
      <p:ext uri="{BB962C8B-B14F-4D97-AF65-F5344CB8AC3E}">
        <p14:creationId xmlns:p14="http://schemas.microsoft.com/office/powerpoint/2010/main" val="2756304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theme" Target="../theme/theme3.xml"/><Relationship Id="rId12" Type="http://schemas.openxmlformats.org/officeDocument/2006/relationships/image" Target="../media/image5.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4.png"/><Relationship Id="rId5" Type="http://schemas.openxmlformats.org/officeDocument/2006/relationships/slideLayout" Target="../slideLayouts/slideLayout33.xml"/><Relationship Id="rId10"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DBFBE-A31A-4D72-BD95-07012E0E44AD}" type="datetimeFigureOut">
              <a:rPr lang="en-US" smtClean="0"/>
              <a:t>5/31/2019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F83F6C-FB68-4251-B7A4-793CEA702BC5}" type="slidenum">
              <a:rPr lang="en-US" smtClean="0"/>
              <a:t>‹#›</a:t>
            </a:fld>
            <a:endParaRPr lang="en-US"/>
          </a:p>
        </p:txBody>
      </p:sp>
    </p:spTree>
    <p:extLst>
      <p:ext uri="{BB962C8B-B14F-4D97-AF65-F5344CB8AC3E}">
        <p14:creationId xmlns:p14="http://schemas.microsoft.com/office/powerpoint/2010/main" val="1109505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74689BE-3957-4CAB-A238-3334B1DF9EC7}"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D1AE5E8-988D-4B45-B2BF-0EE4F96E6379}" type="slidenum">
              <a:rPr kumimoji="0" lang="en-US" sz="900" b="0" i="0" u="none" strike="noStrike" kern="1200" cap="none" spc="0" normalizeH="0" baseline="0" noProof="0" smtClean="0">
                <a:ln>
                  <a:noFill/>
                </a:ln>
                <a:solidFill>
                  <a:srgbClr val="4A66AC"/>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4A66A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0670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bk object 17"/>
          <p:cNvSpPr/>
          <p:nvPr/>
        </p:nvSpPr>
        <p:spPr>
          <a:xfrm>
            <a:off x="1" y="223"/>
            <a:ext cx="12191999" cy="1028700"/>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bk object 18"/>
          <p:cNvSpPr/>
          <p:nvPr/>
        </p:nvSpPr>
        <p:spPr>
          <a:xfrm>
            <a:off x="5868476" y="1"/>
            <a:ext cx="6323523" cy="599949"/>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bk object 19"/>
          <p:cNvSpPr/>
          <p:nvPr/>
        </p:nvSpPr>
        <p:spPr>
          <a:xfrm>
            <a:off x="1" y="0"/>
            <a:ext cx="12117609" cy="102057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bk object 20"/>
          <p:cNvSpPr/>
          <p:nvPr/>
        </p:nvSpPr>
        <p:spPr>
          <a:xfrm>
            <a:off x="-1104" y="52323"/>
            <a:ext cx="12194120" cy="901826"/>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Holder 2"/>
          <p:cNvSpPr>
            <a:spLocks noGrp="1"/>
          </p:cNvSpPr>
          <p:nvPr>
            <p:ph type="title"/>
          </p:nvPr>
        </p:nvSpPr>
        <p:spPr>
          <a:xfrm>
            <a:off x="2341204" y="424941"/>
            <a:ext cx="7509593" cy="628650"/>
          </a:xfrm>
          <a:prstGeom prst="rect">
            <a:avLst/>
          </a:prstGeom>
        </p:spPr>
        <p:txBody>
          <a:bodyPr wrap="square" lIns="0" tIns="0" rIns="0" bIns="0">
            <a:spAutoFit/>
          </a:bodyPr>
          <a:lstStyle>
            <a:lvl1pPr>
              <a:defRPr sz="4000" b="1" i="0">
                <a:solidFill>
                  <a:srgbClr val="04607A"/>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lang="en-US">
              <a:solidFill>
                <a:prstClr val="black">
                  <a:tint val="75000"/>
                </a:prstClr>
              </a:solidFill>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5/31/2019</a:t>
            </a:fld>
            <a:endParaRPr lang="en-US">
              <a:solidFill>
                <a:prstClr val="black">
                  <a:tint val="75000"/>
                </a:prstClr>
              </a:solidFill>
            </a:endParaRPr>
          </a:p>
        </p:txBody>
      </p:sp>
      <p:sp>
        <p:nvSpPr>
          <p:cNvPr id="6" name="Holder 6"/>
          <p:cNvSpPr>
            <a:spLocks noGrp="1"/>
          </p:cNvSpPr>
          <p:nvPr>
            <p:ph type="sldNum" sz="quarter" idx="7"/>
          </p:nvPr>
        </p:nvSpPr>
        <p:spPr>
          <a:xfrm>
            <a:off x="11245764" y="6539415"/>
            <a:ext cx="372533" cy="179536"/>
          </a:xfrm>
          <a:prstGeom prst="rect">
            <a:avLst/>
          </a:prstGeom>
        </p:spPr>
        <p:txBody>
          <a:bodyPr wrap="square" lIns="0" tIns="0" rIns="0" bIns="0">
            <a:spAutoFit/>
          </a:bodyPr>
          <a:lstStyle>
            <a:lvl1pPr>
              <a:defRPr sz="1200" b="0" i="0">
                <a:solidFill>
                  <a:srgbClr val="045C75"/>
                </a:solidFill>
                <a:latin typeface="Times New Roman"/>
                <a:cs typeface="Times New Roman"/>
              </a:defRPr>
            </a:lvl1pPr>
          </a:lstStyle>
          <a:p>
            <a:pPr marL="101600">
              <a:lnSpc>
                <a:spcPts val="1410"/>
              </a:lnSpc>
            </a:pPr>
            <a:fld id="{81D60167-4931-47E6-BA6A-407CBD079E47}" type="slidenum">
              <a:rPr lang="en-US" smtClean="0"/>
              <a:pPr marL="101600">
                <a:lnSpc>
                  <a:spcPts val="1410"/>
                </a:lnSpc>
              </a:pPr>
              <a:t>‹#›</a:t>
            </a:fld>
            <a:endParaRPr lang="en-US" dirty="0"/>
          </a:p>
        </p:txBody>
      </p:sp>
    </p:spTree>
    <p:extLst>
      <p:ext uri="{BB962C8B-B14F-4D97-AF65-F5344CB8AC3E}">
        <p14:creationId xmlns:p14="http://schemas.microsoft.com/office/powerpoint/2010/main" val="48227140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3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335016-26F9-4C8D-ACC8-B7493DAEB39B}"/>
              </a:ext>
            </a:extLst>
          </p:cNvPr>
          <p:cNvSpPr/>
          <p:nvPr/>
        </p:nvSpPr>
        <p:spPr>
          <a:xfrm>
            <a:off x="1126080" y="2302684"/>
            <a:ext cx="5102598" cy="3071610"/>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Pct val="100000"/>
              <a:buFontTx/>
              <a:buNone/>
              <a:tabLst/>
              <a:defRPr/>
            </a:pPr>
            <a:r>
              <a:rPr kumimoji="0" lang="vi-VN" sz="72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itchFamily="18"/>
                <a:cs typeface="+mn-cs"/>
              </a:rPr>
              <a:t>BÁO CÁO ĐỒ ÁN</a:t>
            </a:r>
            <a:endParaRPr kumimoji="0" lang="en-US" sz="7200" b="1" i="0" u="none" strike="noStrike" kern="1200" cap="none" spc="0" normalizeH="0" baseline="0" noProof="0" dirty="0">
              <a:ln>
                <a:noFill/>
              </a:ln>
              <a:solidFill>
                <a:srgbClr val="FF0000"/>
              </a:solidFill>
              <a:effectLst/>
              <a:uLnTx/>
              <a:uFillTx/>
              <a:latin typeface="Calibri Light" panose="020F0302020204030204"/>
              <a:ea typeface="Cambria Math" pitchFamily="1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3200" b="1" i="0" u="none" strike="noStrike" kern="1200" cap="none" spc="0" normalizeH="0" baseline="0" noProof="0" dirty="0" smtClean="0">
                <a:ln>
                  <a:noFill/>
                </a:ln>
                <a:solidFill>
                  <a:srgbClr val="002060"/>
                </a:solidFill>
                <a:effectLst/>
                <a:uLnTx/>
                <a:uFillTx/>
                <a:latin typeface="Times New Roman" panose="02020603050405020304" pitchFamily="18" charset="0"/>
                <a:ea typeface="+mn-ea"/>
                <a:cs typeface="Times New Roman" panose="02020603050405020304" pitchFamily="18" charset="0"/>
              </a:rPr>
              <a:t>TẤN CÔNG VÀ BẢO MẬT MẠNG KHÔNG DÂY</a:t>
            </a:r>
            <a:endParaRPr kumimoji="0" lang="en-SG" sz="32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FAC3D132-1762-4C20-8B55-2DF4672AB678}"/>
              </a:ext>
            </a:extLst>
          </p:cNvPr>
          <p:cNvSpPr/>
          <p:nvPr/>
        </p:nvSpPr>
        <p:spPr>
          <a:xfrm>
            <a:off x="7254808" y="3032920"/>
            <a:ext cx="4008447"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GVHD: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Tô</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Nguyễn</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Nhật</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Quang</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Nhóm</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thực</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hiện</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nhóm</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6</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Dương</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Tấn</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Thanh</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15520800</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Phan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Tường</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Duy</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15520170</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Trần</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Phước</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Thịnh</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15520847</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Nguyễn</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Văn</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Tuyến</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15520995</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6" name="Group 5">
            <a:extLst>
              <a:ext uri="{FF2B5EF4-FFF2-40B4-BE49-F238E27FC236}">
                <a16:creationId xmlns:a16="http://schemas.microsoft.com/office/drawing/2014/main" id="{AA621CDB-F3EB-4356-99EF-5F7381C81938}"/>
              </a:ext>
            </a:extLst>
          </p:cNvPr>
          <p:cNvGrpSpPr/>
          <p:nvPr/>
        </p:nvGrpSpPr>
        <p:grpSpPr>
          <a:xfrm>
            <a:off x="943199" y="708229"/>
            <a:ext cx="6027755" cy="227686"/>
            <a:chOff x="1775295" y="2028842"/>
            <a:chExt cx="3021910" cy="45719"/>
          </a:xfrm>
        </p:grpSpPr>
        <p:sp>
          <p:nvSpPr>
            <p:cNvPr id="7" name="Rectangle 6">
              <a:extLst>
                <a:ext uri="{FF2B5EF4-FFF2-40B4-BE49-F238E27FC236}">
                  <a16:creationId xmlns:a16="http://schemas.microsoft.com/office/drawing/2014/main" id="{86C11FE2-64F6-43C0-BED4-0BA947864F3E}"/>
                </a:ext>
              </a:extLst>
            </p:cNvPr>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Light" panose="020F0302020204030204"/>
                <a:ea typeface="+mn-ea"/>
                <a:cs typeface="Times New Roman" panose="02020603050405020304" pitchFamily="18" charset="0"/>
              </a:endParaRPr>
            </a:p>
          </p:txBody>
        </p:sp>
        <p:sp>
          <p:nvSpPr>
            <p:cNvPr id="8" name="Rectangle 7">
              <a:extLst>
                <a:ext uri="{FF2B5EF4-FFF2-40B4-BE49-F238E27FC236}">
                  <a16:creationId xmlns:a16="http://schemas.microsoft.com/office/drawing/2014/main" id="{D85F8DBC-6091-4E76-B9EC-A455E5C12A36}"/>
                </a:ext>
              </a:extLst>
            </p:cNvPr>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Light" panose="020F0302020204030204"/>
                <a:ea typeface="+mn-ea"/>
                <a:cs typeface="Times New Roman" panose="02020603050405020304" pitchFamily="18" charset="0"/>
              </a:endParaRPr>
            </a:p>
          </p:txBody>
        </p:sp>
        <p:sp>
          <p:nvSpPr>
            <p:cNvPr id="9" name="Rectangle 8">
              <a:extLst>
                <a:ext uri="{FF2B5EF4-FFF2-40B4-BE49-F238E27FC236}">
                  <a16:creationId xmlns:a16="http://schemas.microsoft.com/office/drawing/2014/main" id="{333BA3ED-6677-48E2-8688-1B9EA9AD0B39}"/>
                </a:ext>
              </a:extLst>
            </p:cNvPr>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Light" panose="020F0302020204030204"/>
                <a:ea typeface="+mn-ea"/>
                <a:cs typeface="Times New Roman" panose="02020603050405020304" pitchFamily="18" charset="0"/>
              </a:endParaRPr>
            </a:p>
          </p:txBody>
        </p:sp>
        <p:sp>
          <p:nvSpPr>
            <p:cNvPr id="10" name="Rectangle 9">
              <a:extLst>
                <a:ext uri="{FF2B5EF4-FFF2-40B4-BE49-F238E27FC236}">
                  <a16:creationId xmlns:a16="http://schemas.microsoft.com/office/drawing/2014/main" id="{E718929B-E64B-45C5-98C6-0898C45D92C4}"/>
                </a:ext>
              </a:extLst>
            </p:cNvPr>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Light" panose="020F0302020204030204"/>
                <a:ea typeface="+mn-ea"/>
                <a:cs typeface="Times New Roman" panose="02020603050405020304" pitchFamily="18" charset="0"/>
              </a:endParaRPr>
            </a:p>
          </p:txBody>
        </p:sp>
        <p:sp>
          <p:nvSpPr>
            <p:cNvPr id="11" name="Rectangle 10">
              <a:extLst>
                <a:ext uri="{FF2B5EF4-FFF2-40B4-BE49-F238E27FC236}">
                  <a16:creationId xmlns:a16="http://schemas.microsoft.com/office/drawing/2014/main" id="{22C34ACB-D432-4579-A292-3BEDE603C561}"/>
                </a:ext>
              </a:extLst>
            </p:cNvPr>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Light" panose="020F0302020204030204"/>
                <a:ea typeface="+mn-ea"/>
                <a:cs typeface="Times New Roman" panose="02020603050405020304" pitchFamily="18" charset="0"/>
              </a:endParaRPr>
            </a:p>
          </p:txBody>
        </p:sp>
      </p:grpSp>
      <p:pic>
        <p:nvPicPr>
          <p:cNvPr id="25" name="Picture 24">
            <a:extLst>
              <a:ext uri="{FF2B5EF4-FFF2-40B4-BE49-F238E27FC236}">
                <a16:creationId xmlns:a16="http://schemas.microsoft.com/office/drawing/2014/main" id="{B5F7773A-1569-40F9-9C60-D795020360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796" t="3825" r="19991" b="15521"/>
          <a:stretch/>
        </p:blipFill>
        <p:spPr>
          <a:xfrm>
            <a:off x="8235959" y="98863"/>
            <a:ext cx="2722383" cy="2203821"/>
          </a:xfrm>
          <a:prstGeom prst="rect">
            <a:avLst/>
          </a:prstGeom>
        </p:spPr>
      </p:pic>
    </p:spTree>
    <p:extLst>
      <p:ext uri="{BB962C8B-B14F-4D97-AF65-F5344CB8AC3E}">
        <p14:creationId xmlns:p14="http://schemas.microsoft.com/office/powerpoint/2010/main" val="23234422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Phân</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loại</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017817" y="1097280"/>
            <a:ext cx="8156366" cy="5078437"/>
          </a:xfrm>
          <a:prstGeom prst="rect">
            <a:avLst/>
          </a:prstGeom>
        </p:spPr>
      </p:pic>
    </p:spTree>
    <p:extLst>
      <p:ext uri="{BB962C8B-B14F-4D97-AF65-F5344CB8AC3E}">
        <p14:creationId xmlns:p14="http://schemas.microsoft.com/office/powerpoint/2010/main" val="76540612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kiểu</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chứng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thực</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349305" y="914705"/>
            <a:ext cx="7832588" cy="5061057"/>
          </a:xfrm>
          <a:prstGeom prst="rect">
            <a:avLst/>
          </a:prstGeom>
        </p:spPr>
      </p:pic>
    </p:spTree>
    <p:extLst>
      <p:ext uri="{BB962C8B-B14F-4D97-AF65-F5344CB8AC3E}">
        <p14:creationId xmlns:p14="http://schemas.microsoft.com/office/powerpoint/2010/main" val="120930221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kiểu</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chứng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thực</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124018" y="984738"/>
            <a:ext cx="8125895" cy="5563772"/>
          </a:xfrm>
          <a:prstGeom prst="rect">
            <a:avLst/>
          </a:prstGeom>
        </p:spPr>
      </p:pic>
    </p:spTree>
    <p:extLst>
      <p:ext uri="{BB962C8B-B14F-4D97-AF65-F5344CB8AC3E}">
        <p14:creationId xmlns:p14="http://schemas.microsoft.com/office/powerpoint/2010/main" val="360245789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F6A897-E721-4122-BE07-4CA36BF67BDC}"/>
              </a:ext>
            </a:extLst>
          </p:cNvPr>
          <p:cNvSpPr txBox="1"/>
          <p:nvPr/>
        </p:nvSpPr>
        <p:spPr>
          <a:xfrm>
            <a:off x="281272" y="148239"/>
            <a:ext cx="4449797" cy="584775"/>
          </a:xfrm>
          <a:prstGeom prst="rect">
            <a:avLst/>
          </a:prstGeom>
          <a:solidFill>
            <a:schemeClr val="accent2">
              <a:lumMod val="20000"/>
              <a:lumOff val="8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WEP, WPA </a:t>
            </a:r>
            <a:r>
              <a:rPr kumimoji="0" lang="en-US" sz="3200" b="1"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WPA2</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extBox 1">
            <a:extLst>
              <a:ext uri="{FF2B5EF4-FFF2-40B4-BE49-F238E27FC236}">
                <a16:creationId xmlns:a16="http://schemas.microsoft.com/office/drawing/2014/main" id="{41AFF0AF-5E17-41D2-B79A-5F5845A8A79E}"/>
              </a:ext>
            </a:extLst>
          </p:cNvPr>
          <p:cNvSpPr txBox="1"/>
          <p:nvPr/>
        </p:nvSpPr>
        <p:spPr>
          <a:xfrm>
            <a:off x="695323" y="904875"/>
            <a:ext cx="3430109" cy="461665"/>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eriod"/>
              <a:tabLst/>
              <a:defRPr/>
            </a:pP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Mạng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Wi-Fi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gì</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12" name="TextBox 11">
            <a:extLst>
              <a:ext uri="{FF2B5EF4-FFF2-40B4-BE49-F238E27FC236}">
                <a16:creationId xmlns:a16="http://schemas.microsoft.com/office/drawing/2014/main" id="{04EB6FB6-B356-4B2B-B7B3-917EDE3A740E}"/>
              </a:ext>
            </a:extLst>
          </p:cNvPr>
          <p:cNvSpPr txBox="1"/>
          <p:nvPr/>
        </p:nvSpPr>
        <p:spPr>
          <a:xfrm>
            <a:off x="1142998" y="2295037"/>
            <a:ext cx="9332497" cy="1200329"/>
          </a:xfrm>
          <a:prstGeom prst="rect">
            <a:avLst/>
          </a:prstGeom>
          <a:noFill/>
        </p:spPr>
        <p:txBody>
          <a:bodyPr wrap="square" rtlCol="0">
            <a:spAutoFit/>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vi-VN" sz="24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Wi-Fi </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viết tắt từ Wireless Fidelity hay còn được biết đến là mạng 802.11. Đây là hệ thống mạng không dây sử dụng sóng vô tuyến như điện thoại di động, truyền hình, radio.</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TextBox 12">
            <a:extLst>
              <a:ext uri="{FF2B5EF4-FFF2-40B4-BE49-F238E27FC236}">
                <a16:creationId xmlns:a16="http://schemas.microsoft.com/office/drawing/2014/main" id="{A3EA124C-6607-42CD-92B4-808BFBCF6356}"/>
              </a:ext>
            </a:extLst>
          </p:cNvPr>
          <p:cNvSpPr txBox="1"/>
          <p:nvPr/>
        </p:nvSpPr>
        <p:spPr>
          <a:xfrm>
            <a:off x="1142998" y="4024423"/>
            <a:ext cx="9332497" cy="830997"/>
          </a:xfrm>
          <a:prstGeom prst="rect">
            <a:avLst/>
          </a:prstGeom>
          <a:noFill/>
        </p:spPr>
        <p:txBody>
          <a:bodyPr wrap="square" rtlCol="0">
            <a:spAutoFit/>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Hiện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nay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6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chuẩn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Wi-Fi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thông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dụng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802.11a, 802.11b, 802.11g, 802.11n, 802.11ac, 802.11ad</a:t>
            </a:r>
          </a:p>
        </p:txBody>
      </p:sp>
    </p:spTree>
    <p:extLst>
      <p:ext uri="{BB962C8B-B14F-4D97-AF65-F5344CB8AC3E}">
        <p14:creationId xmlns:p14="http://schemas.microsoft.com/office/powerpoint/2010/main" val="361909765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F6A897-E721-4122-BE07-4CA36BF67BDC}"/>
              </a:ext>
            </a:extLst>
          </p:cNvPr>
          <p:cNvSpPr txBox="1"/>
          <p:nvPr/>
        </p:nvSpPr>
        <p:spPr>
          <a:xfrm>
            <a:off x="170329" y="158003"/>
            <a:ext cx="4157831" cy="523220"/>
          </a:xfrm>
          <a:prstGeom prst="rect">
            <a:avLst/>
          </a:prstGeom>
          <a:solidFill>
            <a:schemeClr val="accent2">
              <a:lumMod val="20000"/>
              <a:lumOff val="8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WEP, WPA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WPA2</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extBox 1">
            <a:extLst>
              <a:ext uri="{FF2B5EF4-FFF2-40B4-BE49-F238E27FC236}">
                <a16:creationId xmlns:a16="http://schemas.microsoft.com/office/drawing/2014/main" id="{41AFF0AF-5E17-41D2-B79A-5F5845A8A79E}"/>
              </a:ext>
            </a:extLst>
          </p:cNvPr>
          <p:cNvSpPr txBox="1"/>
          <p:nvPr/>
        </p:nvSpPr>
        <p:spPr>
          <a:xfrm>
            <a:off x="695325" y="904875"/>
            <a:ext cx="3866042" cy="40011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eriod" startAt="2"/>
              <a:tabLst/>
              <a:defRPr/>
            </a:pP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chuẩn</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bảo</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mật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Wi-Fi</a:t>
            </a:r>
          </a:p>
        </p:txBody>
      </p:sp>
      <p:sp>
        <p:nvSpPr>
          <p:cNvPr id="17" name="TextBox 16">
            <a:extLst>
              <a:ext uri="{FF2B5EF4-FFF2-40B4-BE49-F238E27FC236}">
                <a16:creationId xmlns:a16="http://schemas.microsoft.com/office/drawing/2014/main" id="{D0943955-4345-4046-9D43-00A44EBD0154}"/>
              </a:ext>
            </a:extLst>
          </p:cNvPr>
          <p:cNvSpPr txBox="1"/>
          <p:nvPr/>
        </p:nvSpPr>
        <p:spPr>
          <a:xfrm>
            <a:off x="1152523" y="1698960"/>
            <a:ext cx="4418937" cy="40011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WEP(Wire Equivalent Privacy)</a:t>
            </a:r>
          </a:p>
        </p:txBody>
      </p:sp>
      <p:graphicFrame>
        <p:nvGraphicFramePr>
          <p:cNvPr id="3" name="Table 2">
            <a:extLst>
              <a:ext uri="{FF2B5EF4-FFF2-40B4-BE49-F238E27FC236}">
                <a16:creationId xmlns:a16="http://schemas.microsoft.com/office/drawing/2014/main" id="{BB780FCF-2AEC-415B-BD46-C38782FADB45}"/>
              </a:ext>
            </a:extLst>
          </p:cNvPr>
          <p:cNvGraphicFramePr>
            <a:graphicFrameLocks noGrp="1"/>
          </p:cNvGraphicFramePr>
          <p:nvPr>
            <p:extLst/>
          </p:nvPr>
        </p:nvGraphicFramePr>
        <p:xfrm>
          <a:off x="1711158" y="2575559"/>
          <a:ext cx="8128000" cy="194327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93876405"/>
                    </a:ext>
                  </a:extLst>
                </a:gridCol>
                <a:gridCol w="4064000">
                  <a:extLst>
                    <a:ext uri="{9D8B030D-6E8A-4147-A177-3AD203B41FA5}">
                      <a16:colId xmlns:a16="http://schemas.microsoft.com/office/drawing/2014/main" val="307429281"/>
                    </a:ext>
                  </a:extLst>
                </a:gridCol>
              </a:tblGrid>
              <a:tr h="45111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MÃ HÓA</a:t>
                      </a:r>
                    </a:p>
                  </a:txBody>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PH</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a:solidFill>
                            <a:schemeClr val="tx1"/>
                          </a:solidFill>
                          <a:latin typeface="Times New Roman" panose="02020603050405020304" pitchFamily="18" charset="0"/>
                          <a:cs typeface="Times New Roman" panose="02020603050405020304" pitchFamily="18" charset="0"/>
                        </a:rPr>
                        <a:t>ƠNG PHÁP XÁC THỰC</a:t>
                      </a:r>
                    </a:p>
                  </a:txBody>
                  <a:tcPr/>
                </a:tc>
                <a:extLst>
                  <a:ext uri="{0D108BD9-81ED-4DB2-BD59-A6C34878D82A}">
                    <a16:rowId xmlns:a16="http://schemas.microsoft.com/office/drawing/2014/main" val="3466324807"/>
                  </a:ext>
                </a:extLst>
              </a:tr>
              <a:tr h="1492159">
                <a:tc>
                  <a:txBody>
                    <a:bodyPr/>
                    <a:lstStyle/>
                    <a:p>
                      <a:pPr marL="285750" indent="-285750" algn="just">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Sử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thuật</a:t>
                      </a:r>
                      <a:r>
                        <a:rPr lang="en-US" sz="2000" b="1" dirty="0">
                          <a:latin typeface="Times New Roman" panose="02020603050405020304" pitchFamily="18" charset="0"/>
                          <a:cs typeface="Times New Roman" panose="02020603050405020304" pitchFamily="18" charset="0"/>
                        </a:rPr>
                        <a:t> RC4(</a:t>
                      </a:r>
                      <a:r>
                        <a:rPr lang="en-US" sz="2000" b="1" dirty="0" err="1">
                          <a:latin typeface="Times New Roman" panose="02020603050405020304" pitchFamily="18" charset="0"/>
                          <a:cs typeface="Times New Roman" panose="02020603050405020304" pitchFamily="18" charset="0"/>
                        </a:rPr>
                        <a:t>mã</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hóa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đối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xứng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để</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bảo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thông</a:t>
                      </a:r>
                      <a:r>
                        <a:rPr lang="en-US" sz="2000" b="1" dirty="0">
                          <a:latin typeface="Times New Roman" panose="02020603050405020304" pitchFamily="18" charset="0"/>
                          <a:cs typeface="Times New Roman" panose="02020603050405020304" pitchFamily="18" charset="0"/>
                        </a:rPr>
                        <a:t> tin.</a:t>
                      </a:r>
                    </a:p>
                    <a:p>
                      <a:pPr marL="285750" indent="-285750" algn="just">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Sử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dụng</a:t>
                      </a:r>
                      <a:r>
                        <a:rPr lang="en-US" sz="2000" b="1" dirty="0">
                          <a:latin typeface="Times New Roman" panose="02020603050405020304" pitchFamily="18" charset="0"/>
                          <a:cs typeface="Times New Roman" panose="02020603050405020304" pitchFamily="18" charset="0"/>
                        </a:rPr>
                        <a:t> CRC-32 checksum </a:t>
                      </a:r>
                      <a:r>
                        <a:rPr lang="en-US" sz="2000" b="1" dirty="0" err="1">
                          <a:latin typeface="Times New Roman" panose="02020603050405020304" pitchFamily="18" charset="0"/>
                          <a:cs typeface="Times New Roman" panose="02020603050405020304" pitchFamily="18" charset="0"/>
                        </a:rPr>
                        <a:t>để</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đảm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bảo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tính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toàn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vẹn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thông</a:t>
                      </a:r>
                      <a:r>
                        <a:rPr lang="en-US" sz="2000" b="1" dirty="0">
                          <a:latin typeface="Times New Roman" panose="02020603050405020304" pitchFamily="18" charset="0"/>
                          <a:cs typeface="Times New Roman" panose="02020603050405020304" pitchFamily="18" charset="0"/>
                        </a:rPr>
                        <a:t> tin</a:t>
                      </a:r>
                    </a:p>
                  </a:txBody>
                  <a:tcPr/>
                </a:tc>
                <a:tc>
                  <a:txBody>
                    <a:bodyPr/>
                    <a:lstStyle/>
                    <a:p>
                      <a:pPr algn="ctr"/>
                      <a:r>
                        <a:rPr lang="en-US" sz="2000" dirty="0" smtClean="0">
                          <a:latin typeface="Minion Pro Cond" panose="02040706060306020203" pitchFamily="18" charset="0"/>
                        </a:rPr>
                        <a:t>•</a:t>
                      </a:r>
                      <a:r>
                        <a:rPr lang="en-US" sz="2000" baseline="0" dirty="0" smtClean="0">
                          <a:latin typeface="Minion Pro Cond" panose="02040706060306020203" pitchFamily="18" charset="0"/>
                        </a:rPr>
                        <a:t> </a:t>
                      </a:r>
                      <a:r>
                        <a:rPr lang="en-US" sz="2000" b="1" dirty="0" smtClean="0">
                          <a:latin typeface="Times New Roman" panose="02020603050405020304" pitchFamily="18" charset="0"/>
                          <a:cs typeface="Times New Roman" panose="02020603050405020304" pitchFamily="18" charset="0"/>
                        </a:rPr>
                        <a:t>Open </a:t>
                      </a:r>
                      <a:r>
                        <a:rPr lang="en-US" sz="2000" b="1" dirty="0">
                          <a:latin typeface="Times New Roman" panose="02020603050405020304" pitchFamily="18" charset="0"/>
                          <a:cs typeface="Times New Roman" panose="02020603050405020304" pitchFamily="18" charset="0"/>
                        </a:rPr>
                        <a:t>System Authentication</a:t>
                      </a:r>
                      <a:r>
                        <a:rPr lang="en-US" sz="2000" b="1" dirty="0" smtClean="0">
                          <a:latin typeface="Times New Roman" panose="02020603050405020304" pitchFamily="18" charset="0"/>
                          <a:cs typeface="Times New Roman" panose="02020603050405020304" pitchFamily="18" charset="0"/>
                        </a:rPr>
                        <a:t>.</a:t>
                      </a:r>
                    </a:p>
                    <a:p>
                      <a:pPr algn="ctr"/>
                      <a:endParaRPr lang="en-US" sz="2000" b="1" dirty="0">
                        <a:latin typeface="Times New Roman" panose="02020603050405020304" pitchFamily="18" charset="0"/>
                        <a:cs typeface="Times New Roman" panose="02020603050405020304" pitchFamily="18" charset="0"/>
                      </a:endParaRPr>
                    </a:p>
                    <a:p>
                      <a:pPr algn="ctr"/>
                      <a:r>
                        <a:rPr lang="en-US" sz="2000" b="1"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Shared </a:t>
                      </a:r>
                      <a:r>
                        <a:rPr lang="en-US" sz="2000" b="1" dirty="0">
                          <a:latin typeface="Times New Roman" panose="02020603050405020304" pitchFamily="18" charset="0"/>
                          <a:cs typeface="Times New Roman" panose="02020603050405020304" pitchFamily="18" charset="0"/>
                        </a:rPr>
                        <a:t>Key Authentication</a:t>
                      </a:r>
                    </a:p>
                  </a:txBody>
                  <a:tcPr/>
                </a:tc>
                <a:extLst>
                  <a:ext uri="{0D108BD9-81ED-4DB2-BD59-A6C34878D82A}">
                    <a16:rowId xmlns:a16="http://schemas.microsoft.com/office/drawing/2014/main" val="4193950644"/>
                  </a:ext>
                </a:extLst>
              </a:tr>
            </a:tbl>
          </a:graphicData>
        </a:graphic>
      </p:graphicFrame>
      <p:sp>
        <p:nvSpPr>
          <p:cNvPr id="19" name="TextBox 18">
            <a:extLst>
              <a:ext uri="{FF2B5EF4-FFF2-40B4-BE49-F238E27FC236}">
                <a16:creationId xmlns:a16="http://schemas.microsoft.com/office/drawing/2014/main" id="{A54ED011-C82D-4965-99B1-B1A9993737A0}"/>
              </a:ext>
            </a:extLst>
          </p:cNvPr>
          <p:cNvSpPr txBox="1"/>
          <p:nvPr/>
        </p:nvSpPr>
        <p:spPr>
          <a:xfrm>
            <a:off x="1152522" y="4958985"/>
            <a:ext cx="9595689" cy="707886"/>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WEP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tính</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bảo</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mật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kém</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khi</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chỉ</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sử</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dụng</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24 bit IV(Initialization </a:t>
            </a:r>
            <a:r>
              <a:rPr kumimoji="0" lang="en-US"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Vector</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kết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hợp</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WEP key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để</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tạo</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ra</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WEP Encryption Key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gắn</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cho</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tất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cả</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packet</a:t>
            </a:r>
          </a:p>
        </p:txBody>
      </p:sp>
    </p:spTree>
    <p:extLst>
      <p:ext uri="{BB962C8B-B14F-4D97-AF65-F5344CB8AC3E}">
        <p14:creationId xmlns:p14="http://schemas.microsoft.com/office/powerpoint/2010/main" val="146707015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F6A897-E721-4122-BE07-4CA36BF67BDC}"/>
              </a:ext>
            </a:extLst>
          </p:cNvPr>
          <p:cNvSpPr txBox="1"/>
          <p:nvPr/>
        </p:nvSpPr>
        <p:spPr>
          <a:xfrm>
            <a:off x="170329" y="158003"/>
            <a:ext cx="4514485" cy="523220"/>
          </a:xfrm>
          <a:prstGeom prst="rect">
            <a:avLst/>
          </a:prstGeom>
          <a:solidFill>
            <a:schemeClr val="accent2">
              <a:lumMod val="20000"/>
              <a:lumOff val="8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WEP, WPA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WPA2</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extBox 1">
            <a:extLst>
              <a:ext uri="{FF2B5EF4-FFF2-40B4-BE49-F238E27FC236}">
                <a16:creationId xmlns:a16="http://schemas.microsoft.com/office/drawing/2014/main" id="{41AFF0AF-5E17-41D2-B79A-5F5845A8A79E}"/>
              </a:ext>
            </a:extLst>
          </p:cNvPr>
          <p:cNvSpPr txBox="1"/>
          <p:nvPr/>
        </p:nvSpPr>
        <p:spPr>
          <a:xfrm>
            <a:off x="695325" y="904875"/>
            <a:ext cx="3940470" cy="40011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eriod" startAt="2"/>
              <a:tabLst/>
              <a:defRPr/>
            </a:pP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chuẩn</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bảo</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mật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Wi-Fi</a:t>
            </a:r>
          </a:p>
        </p:txBody>
      </p:sp>
      <p:sp>
        <p:nvSpPr>
          <p:cNvPr id="17" name="TextBox 16">
            <a:extLst>
              <a:ext uri="{FF2B5EF4-FFF2-40B4-BE49-F238E27FC236}">
                <a16:creationId xmlns:a16="http://schemas.microsoft.com/office/drawing/2014/main" id="{D0943955-4345-4046-9D43-00A44EBD0154}"/>
              </a:ext>
            </a:extLst>
          </p:cNvPr>
          <p:cNvSpPr txBox="1"/>
          <p:nvPr/>
        </p:nvSpPr>
        <p:spPr>
          <a:xfrm>
            <a:off x="1152524" y="1698960"/>
            <a:ext cx="3940470" cy="40011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WPA(</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Wi-FI</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Protected Access)</a:t>
            </a:r>
          </a:p>
        </p:txBody>
      </p:sp>
      <p:graphicFrame>
        <p:nvGraphicFramePr>
          <p:cNvPr id="3" name="Table 2">
            <a:extLst>
              <a:ext uri="{FF2B5EF4-FFF2-40B4-BE49-F238E27FC236}">
                <a16:creationId xmlns:a16="http://schemas.microsoft.com/office/drawing/2014/main" id="{BB780FCF-2AEC-415B-BD46-C38782FADB45}"/>
              </a:ext>
            </a:extLst>
          </p:cNvPr>
          <p:cNvGraphicFramePr>
            <a:graphicFrameLocks noGrp="1"/>
          </p:cNvGraphicFramePr>
          <p:nvPr>
            <p:extLst/>
          </p:nvPr>
        </p:nvGraphicFramePr>
        <p:xfrm>
          <a:off x="1685491" y="2493045"/>
          <a:ext cx="8886930" cy="3535680"/>
        </p:xfrm>
        <a:graphic>
          <a:graphicData uri="http://schemas.openxmlformats.org/drawingml/2006/table">
            <a:tbl>
              <a:tblPr firstRow="1" bandRow="1">
                <a:tableStyleId>{5C22544A-7EE6-4342-B048-85BDC9FD1C3A}</a:tableStyleId>
              </a:tblPr>
              <a:tblGrid>
                <a:gridCol w="4443465">
                  <a:extLst>
                    <a:ext uri="{9D8B030D-6E8A-4147-A177-3AD203B41FA5}">
                      <a16:colId xmlns:a16="http://schemas.microsoft.com/office/drawing/2014/main" val="4093876405"/>
                    </a:ext>
                  </a:extLst>
                </a:gridCol>
                <a:gridCol w="4443465">
                  <a:extLst>
                    <a:ext uri="{9D8B030D-6E8A-4147-A177-3AD203B41FA5}">
                      <a16:colId xmlns:a16="http://schemas.microsoft.com/office/drawing/2014/main" val="307429281"/>
                    </a:ext>
                  </a:extLst>
                </a:gridCol>
              </a:tblGrid>
              <a:tr h="370840">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MÃ HÓA</a:t>
                      </a:r>
                    </a:p>
                  </a:txBody>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PH</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a:solidFill>
                            <a:schemeClr val="tx1"/>
                          </a:solidFill>
                          <a:latin typeface="Times New Roman" panose="02020603050405020304" pitchFamily="18" charset="0"/>
                          <a:cs typeface="Times New Roman" panose="02020603050405020304" pitchFamily="18" charset="0"/>
                        </a:rPr>
                        <a:t>ƠNG PHÁP XÁC THỰC</a:t>
                      </a:r>
                    </a:p>
                  </a:txBody>
                  <a:tcPr/>
                </a:tc>
                <a:extLst>
                  <a:ext uri="{0D108BD9-81ED-4DB2-BD59-A6C34878D82A}">
                    <a16:rowId xmlns:a16="http://schemas.microsoft.com/office/drawing/2014/main" val="3466324807"/>
                  </a:ext>
                </a:extLst>
              </a:tr>
              <a:tr h="370840">
                <a:tc>
                  <a:txBody>
                    <a:bodyPr/>
                    <a:lstStyle/>
                    <a:p>
                      <a:pPr marL="285750" indent="-285750" algn="just">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Sử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thuật</a:t>
                      </a:r>
                      <a:r>
                        <a:rPr lang="en-US" sz="2000" b="1" dirty="0">
                          <a:latin typeface="Times New Roman" panose="02020603050405020304" pitchFamily="18" charset="0"/>
                          <a:cs typeface="Times New Roman" panose="02020603050405020304" pitchFamily="18" charset="0"/>
                        </a:rPr>
                        <a:t> RC4, </a:t>
                      </a:r>
                      <a:r>
                        <a:rPr lang="en-US" sz="2000" b="1" dirty="0" err="1">
                          <a:latin typeface="Times New Roman" panose="02020603050405020304" pitchFamily="18" charset="0"/>
                          <a:cs typeface="Times New Roman" panose="02020603050405020304" pitchFamily="18" charset="0"/>
                        </a:rPr>
                        <a:t>nh</a:t>
                      </a:r>
                      <a:r>
                        <a:rPr lang="vi-VN" sz="2000" b="1" dirty="0">
                          <a:latin typeface="Times New Roman" panose="02020603050405020304" pitchFamily="18" charset="0"/>
                          <a:cs typeface="Times New Roman" panose="02020603050405020304" pitchFamily="18" charset="0"/>
                        </a:rPr>
                        <a:t>ư</a:t>
                      </a:r>
                      <a:r>
                        <a:rPr lang="en-US" sz="2000" b="1" dirty="0">
                          <a:latin typeface="Times New Roman" panose="02020603050405020304" pitchFamily="18" charset="0"/>
                          <a:cs typeface="Times New Roman" panose="02020603050405020304" pitchFamily="18" charset="0"/>
                        </a:rPr>
                        <a:t>ng </a:t>
                      </a:r>
                      <a:r>
                        <a:rPr lang="en-US" sz="2000" b="1" dirty="0" err="1">
                          <a:latin typeface="Times New Roman" panose="02020603050405020304" pitchFamily="18" charset="0"/>
                          <a:cs typeface="Times New Roman" panose="02020603050405020304" pitchFamily="18" charset="0"/>
                        </a:rPr>
                        <a:t>cải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tiến</a:t>
                      </a:r>
                      <a:r>
                        <a:rPr lang="en-US" sz="2000" b="1" dirty="0">
                          <a:latin typeface="Times New Roman" panose="02020603050405020304" pitchFamily="18" charset="0"/>
                          <a:cs typeface="Times New Roman" panose="02020603050405020304" pitchFamily="18" charset="0"/>
                        </a:rPr>
                        <a:t> KEY thành TKIP(Temporal Key Integrity Protocol). TKIP </a:t>
                      </a:r>
                      <a:r>
                        <a:rPr lang="en-US" sz="2000" b="1" dirty="0" err="1">
                          <a:latin typeface="Times New Roman" panose="02020603050405020304" pitchFamily="18" charset="0"/>
                          <a:cs typeface="Times New Roman" panose="02020603050405020304" pitchFamily="18" charset="0"/>
                        </a:rPr>
                        <a:t>Sẽ</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thay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đổi</a:t>
                      </a:r>
                      <a:r>
                        <a:rPr lang="en-US" sz="2000" b="1" dirty="0">
                          <a:latin typeface="Times New Roman" panose="02020603050405020304" pitchFamily="18" charset="0"/>
                          <a:cs typeface="Times New Roman" panose="02020603050405020304" pitchFamily="18" charset="0"/>
                        </a:rPr>
                        <a:t> KEY </a:t>
                      </a:r>
                      <a:r>
                        <a:rPr lang="en-US" sz="2000" b="1" dirty="0" err="1">
                          <a:latin typeface="Times New Roman" panose="02020603050405020304" pitchFamily="18" charset="0"/>
                          <a:cs typeface="Times New Roman" panose="02020603050405020304" pitchFamily="18" charset="0"/>
                        </a:rPr>
                        <a:t>gắn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gói</a:t>
                      </a:r>
                      <a:r>
                        <a:rPr lang="en-US" sz="2000" b="1" dirty="0">
                          <a:latin typeface="Times New Roman" panose="02020603050405020304" pitchFamily="18" charset="0"/>
                          <a:cs typeface="Times New Roman" panose="02020603050405020304" pitchFamily="18" charset="0"/>
                        </a:rPr>
                        <a:t> tin </a:t>
                      </a:r>
                      <a:r>
                        <a:rPr lang="en-US" sz="2000" b="1" dirty="0" err="1">
                          <a:latin typeface="Times New Roman" panose="02020603050405020304" pitchFamily="18" charset="0"/>
                          <a:cs typeface="Times New Roman" panose="02020603050405020304" pitchFamily="18" charset="0"/>
                        </a:rPr>
                        <a:t>sau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mỗi</a:t>
                      </a:r>
                      <a:r>
                        <a:rPr lang="en-US" sz="2000" b="1" dirty="0">
                          <a:latin typeface="Times New Roman" panose="02020603050405020304" pitchFamily="18" charset="0"/>
                          <a:cs typeface="Times New Roman" panose="02020603050405020304" pitchFamily="18" charset="0"/>
                        </a:rPr>
                        <a:t> 10000 </a:t>
                      </a:r>
                      <a:r>
                        <a:rPr lang="en-US" sz="2000" b="1" dirty="0" err="1">
                          <a:latin typeface="Times New Roman" panose="02020603050405020304" pitchFamily="18" charset="0"/>
                          <a:cs typeface="Times New Roman" panose="02020603050405020304" pitchFamily="18" charset="0"/>
                        </a:rPr>
                        <a:t>gói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hoặc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sau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khoảng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thời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gian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nhất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định</a:t>
                      </a:r>
                      <a:r>
                        <a:rPr lang="en-US" sz="2000" b="1"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Sử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trị</a:t>
                      </a:r>
                      <a:r>
                        <a:rPr lang="en-US" sz="2000" b="1" dirty="0">
                          <a:latin typeface="Times New Roman" panose="02020603050405020304" pitchFamily="18" charset="0"/>
                          <a:cs typeface="Times New Roman" panose="02020603050405020304" pitchFamily="18" charset="0"/>
                        </a:rPr>
                        <a:t> MIC (Message Integrity Code) </a:t>
                      </a:r>
                      <a:r>
                        <a:rPr lang="en-US" sz="2000" b="1" dirty="0" err="1">
                          <a:latin typeface="Times New Roman" panose="02020603050405020304" pitchFamily="18" charset="0"/>
                          <a:cs typeface="Times New Roman" panose="02020603050405020304" pitchFamily="18" charset="0"/>
                        </a:rPr>
                        <a:t>để</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đảm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bảo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tính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toàn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vẹn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thông</a:t>
                      </a:r>
                      <a:r>
                        <a:rPr lang="en-US" sz="2000" b="1" dirty="0">
                          <a:latin typeface="Times New Roman" panose="02020603050405020304" pitchFamily="18" charset="0"/>
                          <a:cs typeface="Times New Roman" panose="02020603050405020304" pitchFamily="18" charset="0"/>
                        </a:rPr>
                        <a:t> tin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gói</a:t>
                      </a:r>
                      <a:r>
                        <a:rPr lang="en-US" sz="2000" b="1" dirty="0">
                          <a:latin typeface="Times New Roman" panose="02020603050405020304" pitchFamily="18" charset="0"/>
                          <a:cs typeface="Times New Roman" panose="02020603050405020304" pitchFamily="18" charset="0"/>
                        </a:rPr>
                        <a:t> tin.</a:t>
                      </a:r>
                    </a:p>
                    <a:p>
                      <a:pPr marL="285750" indent="-285750" algn="just">
                        <a:buFont typeface="Arial" panose="020B0604020202020204" pitchFamily="34" charset="0"/>
                        <a:buChar char="•"/>
                      </a:pPr>
                      <a:endParaRPr lang="en-US" sz="2000" dirty="0">
                        <a:latin typeface="Minion Pro Cond" panose="02040706060306020203"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802.1X EAP</a:t>
                      </a:r>
                    </a:p>
                  </a:txBody>
                  <a:tcPr/>
                </a:tc>
                <a:extLst>
                  <a:ext uri="{0D108BD9-81ED-4DB2-BD59-A6C34878D82A}">
                    <a16:rowId xmlns:a16="http://schemas.microsoft.com/office/drawing/2014/main" val="4193950644"/>
                  </a:ext>
                </a:extLst>
              </a:tr>
            </a:tbl>
          </a:graphicData>
        </a:graphic>
      </p:graphicFrame>
    </p:spTree>
    <p:extLst>
      <p:ext uri="{BB962C8B-B14F-4D97-AF65-F5344CB8AC3E}">
        <p14:creationId xmlns:p14="http://schemas.microsoft.com/office/powerpoint/2010/main" val="131598228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F6A897-E721-4122-BE07-4CA36BF67BDC}"/>
              </a:ext>
            </a:extLst>
          </p:cNvPr>
          <p:cNvSpPr txBox="1"/>
          <p:nvPr/>
        </p:nvSpPr>
        <p:spPr>
          <a:xfrm>
            <a:off x="170329" y="158003"/>
            <a:ext cx="4128955" cy="523220"/>
          </a:xfrm>
          <a:prstGeom prst="rect">
            <a:avLst/>
          </a:prstGeom>
          <a:solidFill>
            <a:schemeClr val="accent2">
              <a:lumMod val="20000"/>
              <a:lumOff val="8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WEP, WPA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WPA2</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extBox 1">
            <a:extLst>
              <a:ext uri="{FF2B5EF4-FFF2-40B4-BE49-F238E27FC236}">
                <a16:creationId xmlns:a16="http://schemas.microsoft.com/office/drawing/2014/main" id="{41AFF0AF-5E17-41D2-B79A-5F5845A8A79E}"/>
              </a:ext>
            </a:extLst>
          </p:cNvPr>
          <p:cNvSpPr txBox="1"/>
          <p:nvPr/>
        </p:nvSpPr>
        <p:spPr>
          <a:xfrm>
            <a:off x="695324" y="904875"/>
            <a:ext cx="4025531" cy="40011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eriod" startAt="2"/>
              <a:tabLst/>
              <a:defRPr/>
            </a:pP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chuẩn</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bảo</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mật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Wi-Fi</a:t>
            </a:r>
          </a:p>
        </p:txBody>
      </p:sp>
      <p:sp>
        <p:nvSpPr>
          <p:cNvPr id="17" name="TextBox 16">
            <a:extLst>
              <a:ext uri="{FF2B5EF4-FFF2-40B4-BE49-F238E27FC236}">
                <a16:creationId xmlns:a16="http://schemas.microsoft.com/office/drawing/2014/main" id="{D0943955-4345-4046-9D43-00A44EBD0154}"/>
              </a:ext>
            </a:extLst>
          </p:cNvPr>
          <p:cNvSpPr txBox="1"/>
          <p:nvPr/>
        </p:nvSpPr>
        <p:spPr>
          <a:xfrm>
            <a:off x="1152523" y="1698960"/>
            <a:ext cx="5392655" cy="40011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WPA2(</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Wi-FI</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Protected Access 2)</a:t>
            </a:r>
          </a:p>
        </p:txBody>
      </p:sp>
      <p:graphicFrame>
        <p:nvGraphicFramePr>
          <p:cNvPr id="3" name="Table 2">
            <a:extLst>
              <a:ext uri="{FF2B5EF4-FFF2-40B4-BE49-F238E27FC236}">
                <a16:creationId xmlns:a16="http://schemas.microsoft.com/office/drawing/2014/main" id="{BB780FCF-2AEC-415B-BD46-C38782FADB45}"/>
              </a:ext>
            </a:extLst>
          </p:cNvPr>
          <p:cNvGraphicFramePr>
            <a:graphicFrameLocks noGrp="1"/>
          </p:cNvGraphicFramePr>
          <p:nvPr>
            <p:extLst/>
          </p:nvPr>
        </p:nvGraphicFramePr>
        <p:xfrm>
          <a:off x="1693997" y="2648726"/>
          <a:ext cx="8128000" cy="3230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93876405"/>
                    </a:ext>
                  </a:extLst>
                </a:gridCol>
                <a:gridCol w="4064000">
                  <a:extLst>
                    <a:ext uri="{9D8B030D-6E8A-4147-A177-3AD203B41FA5}">
                      <a16:colId xmlns:a16="http://schemas.microsoft.com/office/drawing/2014/main" val="307429281"/>
                    </a:ext>
                  </a:extLst>
                </a:gridCol>
              </a:tblGrid>
              <a:tr h="370840">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MÃ HÓA</a:t>
                      </a:r>
                    </a:p>
                  </a:txBody>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PH</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a:solidFill>
                            <a:schemeClr val="tx1"/>
                          </a:solidFill>
                          <a:latin typeface="Times New Roman" panose="02020603050405020304" pitchFamily="18" charset="0"/>
                          <a:cs typeface="Times New Roman" panose="02020603050405020304" pitchFamily="18" charset="0"/>
                        </a:rPr>
                        <a:t>ƠNG PHÁP XÁC THỰC</a:t>
                      </a:r>
                    </a:p>
                  </a:txBody>
                  <a:tcPr/>
                </a:tc>
                <a:extLst>
                  <a:ext uri="{0D108BD9-81ED-4DB2-BD59-A6C34878D82A}">
                    <a16:rowId xmlns:a16="http://schemas.microsoft.com/office/drawing/2014/main" val="3466324807"/>
                  </a:ext>
                </a:extLst>
              </a:tr>
              <a:tr h="370840">
                <a:tc>
                  <a:txBody>
                    <a:bodyPr/>
                    <a:lstStyle/>
                    <a:p>
                      <a:pPr marL="285750" indent="-285750"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WPA2 </a:t>
                      </a:r>
                      <a:r>
                        <a:rPr lang="en-US" sz="2000" b="1" dirty="0" err="1">
                          <a:latin typeface="Times New Roman" panose="02020603050405020304" pitchFamily="18" charset="0"/>
                          <a:cs typeface="Times New Roman" panose="02020603050405020304" pitchFamily="18" charset="0"/>
                        </a:rPr>
                        <a:t>thay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thế</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thuật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toán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mã</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hóa</a:t>
                      </a:r>
                      <a:r>
                        <a:rPr lang="en-US" sz="2000" b="1" dirty="0">
                          <a:latin typeface="Times New Roman" panose="02020603050405020304" pitchFamily="18" charset="0"/>
                          <a:cs typeface="Times New Roman" panose="02020603050405020304" pitchFamily="18" charset="0"/>
                        </a:rPr>
                        <a:t> RC4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TKIP(Temporal Key Integrity Protocol)  </a:t>
                      </a:r>
                      <a:r>
                        <a:rPr lang="en-US" sz="2000" b="1" dirty="0" err="1">
                          <a:latin typeface="Times New Roman" panose="02020603050405020304" pitchFamily="18" charset="0"/>
                          <a:cs typeface="Times New Roman" panose="02020603050405020304" pitchFamily="18" charset="0"/>
                        </a:rPr>
                        <a:t>bằng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hai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thuật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toán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là</a:t>
                      </a:r>
                      <a:r>
                        <a:rPr lang="en-US" sz="2000" b="1" dirty="0">
                          <a:latin typeface="Times New Roman" panose="02020603050405020304" pitchFamily="18" charset="0"/>
                          <a:cs typeface="Times New Roman" panose="02020603050405020304" pitchFamily="18" charset="0"/>
                        </a:rPr>
                        <a:t> AES(Advanced </a:t>
                      </a:r>
                      <a:r>
                        <a:rPr lang="en-US" sz="2000" b="1" dirty="0" err="1">
                          <a:latin typeface="Times New Roman" panose="02020603050405020304" pitchFamily="18" charset="0"/>
                          <a:cs typeface="Times New Roman" panose="02020603050405020304" pitchFamily="18" charset="0"/>
                        </a:rPr>
                        <a:t>Ecrypttion</a:t>
                      </a:r>
                      <a:r>
                        <a:rPr lang="en-US" sz="2000" b="1" dirty="0">
                          <a:latin typeface="Times New Roman" panose="02020603050405020304" pitchFamily="18" charset="0"/>
                          <a:cs typeface="Times New Roman" panose="02020603050405020304" pitchFamily="18" charset="0"/>
                        </a:rPr>
                        <a:t> Standard)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Counter Mode with Cipher Block Chaining Message Authentication Code Protocol (CCMP).</a:t>
                      </a:r>
                    </a:p>
                  </a:txBody>
                  <a:tcPr/>
                </a:tc>
                <a:tc>
                  <a:txBody>
                    <a:bodyPr/>
                    <a:lstStyle/>
                    <a:p>
                      <a:pPr algn="ctr"/>
                      <a:r>
                        <a:rPr lang="en-US" sz="2000" b="1" dirty="0">
                          <a:latin typeface="Times New Roman" panose="02020603050405020304" pitchFamily="18" charset="0"/>
                          <a:cs typeface="Times New Roman" panose="02020603050405020304" pitchFamily="18" charset="0"/>
                        </a:rPr>
                        <a:t>802.1X EAP</a:t>
                      </a:r>
                    </a:p>
                  </a:txBody>
                  <a:tcPr/>
                </a:tc>
                <a:extLst>
                  <a:ext uri="{0D108BD9-81ED-4DB2-BD59-A6C34878D82A}">
                    <a16:rowId xmlns:a16="http://schemas.microsoft.com/office/drawing/2014/main" val="4193950644"/>
                  </a:ext>
                </a:extLst>
              </a:tr>
            </a:tbl>
          </a:graphicData>
        </a:graphic>
      </p:graphicFrame>
    </p:spTree>
    <p:extLst>
      <p:ext uri="{BB962C8B-B14F-4D97-AF65-F5344CB8AC3E}">
        <p14:creationId xmlns:p14="http://schemas.microsoft.com/office/powerpoint/2010/main" val="2891197328"/>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F6A897-E721-4122-BE07-4CA36BF67BDC}"/>
              </a:ext>
            </a:extLst>
          </p:cNvPr>
          <p:cNvSpPr txBox="1"/>
          <p:nvPr/>
        </p:nvSpPr>
        <p:spPr>
          <a:xfrm>
            <a:off x="170329" y="158003"/>
            <a:ext cx="4128955" cy="523220"/>
          </a:xfrm>
          <a:prstGeom prst="rect">
            <a:avLst/>
          </a:prstGeom>
          <a:solidFill>
            <a:schemeClr val="accent2">
              <a:lumMod val="20000"/>
              <a:lumOff val="8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WEP, WPA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WPA2</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extBox 1">
            <a:extLst>
              <a:ext uri="{FF2B5EF4-FFF2-40B4-BE49-F238E27FC236}">
                <a16:creationId xmlns:a16="http://schemas.microsoft.com/office/drawing/2014/main" id="{41AFF0AF-5E17-41D2-B79A-5F5845A8A79E}"/>
              </a:ext>
            </a:extLst>
          </p:cNvPr>
          <p:cNvSpPr txBox="1"/>
          <p:nvPr/>
        </p:nvSpPr>
        <p:spPr>
          <a:xfrm>
            <a:off x="695324" y="904875"/>
            <a:ext cx="4025531" cy="40011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eriod" startAt="2"/>
              <a:tabLst/>
              <a:defRPr/>
            </a:pP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chuẩn</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bảo</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mật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Wi-Fi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139" y="1578615"/>
            <a:ext cx="7420703" cy="5011627"/>
          </a:xfrm>
          <a:prstGeom prst="rect">
            <a:avLst/>
          </a:prstGeom>
        </p:spPr>
      </p:pic>
    </p:spTree>
    <p:extLst>
      <p:ext uri="{BB962C8B-B14F-4D97-AF65-F5344CB8AC3E}">
        <p14:creationId xmlns:p14="http://schemas.microsoft.com/office/powerpoint/2010/main" val="1893733106"/>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F6A897-E721-4122-BE07-4CA36BF67BDC}"/>
              </a:ext>
            </a:extLst>
          </p:cNvPr>
          <p:cNvSpPr txBox="1"/>
          <p:nvPr/>
        </p:nvSpPr>
        <p:spPr>
          <a:xfrm>
            <a:off x="170329" y="158003"/>
            <a:ext cx="4782477" cy="523220"/>
          </a:xfrm>
          <a:prstGeom prst="rect">
            <a:avLst/>
          </a:prstGeom>
          <a:solidFill>
            <a:schemeClr val="accent2">
              <a:lumMod val="20000"/>
              <a:lumOff val="8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WEP, WPA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WPA2</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extBox 1">
            <a:extLst>
              <a:ext uri="{FF2B5EF4-FFF2-40B4-BE49-F238E27FC236}">
                <a16:creationId xmlns:a16="http://schemas.microsoft.com/office/drawing/2014/main" id="{41AFF0AF-5E17-41D2-B79A-5F5845A8A79E}"/>
              </a:ext>
            </a:extLst>
          </p:cNvPr>
          <p:cNvSpPr txBox="1"/>
          <p:nvPr/>
        </p:nvSpPr>
        <p:spPr>
          <a:xfrm>
            <a:off x="695324" y="904875"/>
            <a:ext cx="4174387" cy="40011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eriod" startAt="2"/>
              <a:tabLst/>
              <a:defRPr/>
            </a:pP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chuẩn</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bảo</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mật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Wi-Fi</a:t>
            </a:r>
          </a:p>
        </p:txBody>
      </p:sp>
      <p:sp>
        <p:nvSpPr>
          <p:cNvPr id="17" name="TextBox 16">
            <a:extLst>
              <a:ext uri="{FF2B5EF4-FFF2-40B4-BE49-F238E27FC236}">
                <a16:creationId xmlns:a16="http://schemas.microsoft.com/office/drawing/2014/main" id="{D0943955-4345-4046-9D43-00A44EBD0154}"/>
              </a:ext>
            </a:extLst>
          </p:cNvPr>
          <p:cNvSpPr txBox="1"/>
          <p:nvPr/>
        </p:nvSpPr>
        <p:spPr>
          <a:xfrm>
            <a:off x="1152523" y="1698960"/>
            <a:ext cx="4350910" cy="40011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WPA/WPA2 4 Way Handshake</a:t>
            </a:r>
          </a:p>
        </p:txBody>
      </p:sp>
      <p:pic>
        <p:nvPicPr>
          <p:cNvPr id="6" name="Picture 5">
            <a:extLst>
              <a:ext uri="{FF2B5EF4-FFF2-40B4-BE49-F238E27FC236}">
                <a16:creationId xmlns:a16="http://schemas.microsoft.com/office/drawing/2014/main" id="{CE7033E5-093A-47BA-B2C0-EB3E19A1BF96}"/>
              </a:ext>
            </a:extLst>
          </p:cNvPr>
          <p:cNvPicPr/>
          <p:nvPr/>
        </p:nvPicPr>
        <p:blipFill>
          <a:blip r:embed="rId3">
            <a:extLst>
              <a:ext uri="{28A0092B-C50C-407E-A947-70E740481C1C}">
                <a14:useLocalDpi xmlns:a14="http://schemas.microsoft.com/office/drawing/2010/main" val="0"/>
              </a:ext>
            </a:extLst>
          </a:blip>
          <a:stretch>
            <a:fillRect/>
          </a:stretch>
        </p:blipFill>
        <p:spPr>
          <a:xfrm>
            <a:off x="2998444" y="2219231"/>
            <a:ext cx="7548895" cy="4480765"/>
          </a:xfrm>
          <a:prstGeom prst="rect">
            <a:avLst/>
          </a:prstGeom>
        </p:spPr>
      </p:pic>
    </p:spTree>
    <p:extLst>
      <p:ext uri="{BB962C8B-B14F-4D97-AF65-F5344CB8AC3E}">
        <p14:creationId xmlns:p14="http://schemas.microsoft.com/office/powerpoint/2010/main" val="14855999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DDBFC3C-E79C-4419-8877-AC15FF70C6C2}"/>
              </a:ext>
            </a:extLst>
          </p:cNvPr>
          <p:cNvSpPr txBox="1"/>
          <p:nvPr/>
        </p:nvSpPr>
        <p:spPr>
          <a:xfrm>
            <a:off x="94128" y="116028"/>
            <a:ext cx="4092861" cy="553998"/>
          </a:xfrm>
          <a:prstGeom prst="rect">
            <a:avLst/>
          </a:prstGeom>
          <a:solidFill>
            <a:schemeClr val="accent1">
              <a:lumMod val="60000"/>
              <a:lumOff val="4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Aircrack</a:t>
            </a:r>
            <a:r>
              <a:rPr kumimoji="0" lang="en-US" sz="3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-ng Suite</a:t>
            </a:r>
          </a:p>
        </p:txBody>
      </p:sp>
      <p:sp>
        <p:nvSpPr>
          <p:cNvPr id="3" name="TextBox 2">
            <a:extLst>
              <a:ext uri="{FF2B5EF4-FFF2-40B4-BE49-F238E27FC236}">
                <a16:creationId xmlns:a16="http://schemas.microsoft.com/office/drawing/2014/main" id="{4B35D342-E281-4D86-AE91-1BF04CBCE958}"/>
              </a:ext>
            </a:extLst>
          </p:cNvPr>
          <p:cNvSpPr txBox="1"/>
          <p:nvPr/>
        </p:nvSpPr>
        <p:spPr>
          <a:xfrm>
            <a:off x="1155706" y="1717079"/>
            <a:ext cx="8479256" cy="830997"/>
          </a:xfrm>
          <a:prstGeom prst="rect">
            <a:avLst/>
          </a:prstGeom>
          <a:noFill/>
        </p:spPr>
        <p:txBody>
          <a:bodyPr wrap="square" rtlCol="0">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nhóm</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các</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công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cụ</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giúp</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chúng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ta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đánh</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giá</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đ</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ư</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ợc</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độ</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bảo</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mật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mạng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Wi-Fi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dựa</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trên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ư</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ơng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pháp</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sau</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13" name="TextBox 12">
            <a:extLst>
              <a:ext uri="{FF2B5EF4-FFF2-40B4-BE49-F238E27FC236}">
                <a16:creationId xmlns:a16="http://schemas.microsoft.com/office/drawing/2014/main" id="{1E5FA097-8577-4778-8EC1-40054B9235E6}"/>
              </a:ext>
            </a:extLst>
          </p:cNvPr>
          <p:cNvSpPr txBox="1"/>
          <p:nvPr/>
        </p:nvSpPr>
        <p:spPr>
          <a:xfrm>
            <a:off x="1357062" y="3595130"/>
            <a:ext cx="2204845" cy="400110"/>
          </a:xfrm>
          <a:prstGeom prst="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MORNITORING</a:t>
            </a:r>
          </a:p>
        </p:txBody>
      </p:sp>
      <p:sp>
        <p:nvSpPr>
          <p:cNvPr id="14" name="TextBox 13">
            <a:extLst>
              <a:ext uri="{FF2B5EF4-FFF2-40B4-BE49-F238E27FC236}">
                <a16:creationId xmlns:a16="http://schemas.microsoft.com/office/drawing/2014/main" id="{ABAEA229-E31B-406A-AE81-D3F05B67550D}"/>
              </a:ext>
            </a:extLst>
          </p:cNvPr>
          <p:cNvSpPr txBox="1"/>
          <p:nvPr/>
        </p:nvSpPr>
        <p:spPr>
          <a:xfrm>
            <a:off x="4070307" y="3595130"/>
            <a:ext cx="1684425" cy="400110"/>
          </a:xfrm>
          <a:prstGeom prst="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TESTING</a:t>
            </a:r>
          </a:p>
        </p:txBody>
      </p:sp>
      <p:sp>
        <p:nvSpPr>
          <p:cNvPr id="15" name="TextBox 14">
            <a:extLst>
              <a:ext uri="{FF2B5EF4-FFF2-40B4-BE49-F238E27FC236}">
                <a16:creationId xmlns:a16="http://schemas.microsoft.com/office/drawing/2014/main" id="{E4A69F12-3CA5-48D1-9CB3-C180985205D9}"/>
              </a:ext>
            </a:extLst>
          </p:cNvPr>
          <p:cNvSpPr txBox="1"/>
          <p:nvPr/>
        </p:nvSpPr>
        <p:spPr>
          <a:xfrm>
            <a:off x="6514346" y="3595130"/>
            <a:ext cx="1864110" cy="400110"/>
          </a:xfrm>
          <a:prstGeom prst="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ATTACKING</a:t>
            </a:r>
          </a:p>
        </p:txBody>
      </p:sp>
      <p:sp>
        <p:nvSpPr>
          <p:cNvPr id="17" name="TextBox 16">
            <a:extLst>
              <a:ext uri="{FF2B5EF4-FFF2-40B4-BE49-F238E27FC236}">
                <a16:creationId xmlns:a16="http://schemas.microsoft.com/office/drawing/2014/main" id="{E85E3942-1A9C-41CB-8320-3AD839B3A3C5}"/>
              </a:ext>
            </a:extLst>
          </p:cNvPr>
          <p:cNvSpPr txBox="1"/>
          <p:nvPr/>
        </p:nvSpPr>
        <p:spPr>
          <a:xfrm>
            <a:off x="8958385" y="3595130"/>
            <a:ext cx="1684425" cy="400110"/>
          </a:xfrm>
          <a:prstGeom prst="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CRACKING</a:t>
            </a:r>
          </a:p>
        </p:txBody>
      </p:sp>
    </p:spTree>
    <p:extLst>
      <p:ext uri="{BB962C8B-B14F-4D97-AF65-F5344CB8AC3E}">
        <p14:creationId xmlns:p14="http://schemas.microsoft.com/office/powerpoint/2010/main" val="35376862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Hacking Wireless</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2387738" y="1506928"/>
            <a:ext cx="7416523" cy="4204555"/>
          </a:xfrm>
          <a:prstGeom prst="rect">
            <a:avLst/>
          </a:prstGeom>
        </p:spPr>
      </p:pic>
    </p:spTree>
    <p:extLst>
      <p:ext uri="{BB962C8B-B14F-4D97-AF65-F5344CB8AC3E}">
        <p14:creationId xmlns:p14="http://schemas.microsoft.com/office/powerpoint/2010/main" val="14389359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DDBFC3C-E79C-4419-8877-AC15FF70C6C2}"/>
              </a:ext>
            </a:extLst>
          </p:cNvPr>
          <p:cNvSpPr txBox="1"/>
          <p:nvPr/>
        </p:nvSpPr>
        <p:spPr>
          <a:xfrm>
            <a:off x="94128" y="116028"/>
            <a:ext cx="4092861" cy="553998"/>
          </a:xfrm>
          <a:prstGeom prst="rect">
            <a:avLst/>
          </a:prstGeom>
          <a:solidFill>
            <a:schemeClr val="accent1">
              <a:lumMod val="60000"/>
              <a:lumOff val="4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Aircrack</a:t>
            </a:r>
            <a:r>
              <a:rPr kumimoji="0" lang="en-US" sz="3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-ng Suite</a:t>
            </a:r>
          </a:p>
        </p:txBody>
      </p:sp>
      <p:sp>
        <p:nvSpPr>
          <p:cNvPr id="10" name="TextBox 9">
            <a:extLst>
              <a:ext uri="{FF2B5EF4-FFF2-40B4-BE49-F238E27FC236}">
                <a16:creationId xmlns:a16="http://schemas.microsoft.com/office/drawing/2014/main" id="{D5433754-4966-47EA-9E0D-222FA8E62FA7}"/>
              </a:ext>
            </a:extLst>
          </p:cNvPr>
          <p:cNvSpPr txBox="1"/>
          <p:nvPr/>
        </p:nvSpPr>
        <p:spPr>
          <a:xfrm>
            <a:off x="456419" y="1453580"/>
            <a:ext cx="7241554" cy="461665"/>
          </a:xfrm>
          <a:prstGeom prst="rect">
            <a:avLst/>
          </a:prstGeom>
          <a:noFill/>
        </p:spPr>
        <p:txBody>
          <a:bodyPr wrap="square" rtlCol="0">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ư</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ơng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trình</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trong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bộ</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công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cụ</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Aircrack</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-ng:</a:t>
            </a:r>
          </a:p>
        </p:txBody>
      </p:sp>
      <p:sp>
        <p:nvSpPr>
          <p:cNvPr id="9" name="TextBox 8">
            <a:extLst>
              <a:ext uri="{FF2B5EF4-FFF2-40B4-BE49-F238E27FC236}">
                <a16:creationId xmlns:a16="http://schemas.microsoft.com/office/drawing/2014/main" id="{718615D8-3DC4-42A5-A7FE-E8DBDDE76E84}"/>
              </a:ext>
            </a:extLst>
          </p:cNvPr>
          <p:cNvSpPr txBox="1"/>
          <p:nvPr/>
        </p:nvSpPr>
        <p:spPr>
          <a:xfrm>
            <a:off x="551949" y="3046346"/>
            <a:ext cx="2059907" cy="400110"/>
          </a:xfrm>
          <a:prstGeom prst="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AIRMON-NG</a:t>
            </a:r>
          </a:p>
        </p:txBody>
      </p:sp>
      <p:sp>
        <p:nvSpPr>
          <p:cNvPr id="12" name="TextBox 11">
            <a:extLst>
              <a:ext uri="{FF2B5EF4-FFF2-40B4-BE49-F238E27FC236}">
                <a16:creationId xmlns:a16="http://schemas.microsoft.com/office/drawing/2014/main" id="{45888C2C-9E36-4E47-8076-EF8C5F1F0EA1}"/>
              </a:ext>
            </a:extLst>
          </p:cNvPr>
          <p:cNvSpPr txBox="1"/>
          <p:nvPr/>
        </p:nvSpPr>
        <p:spPr>
          <a:xfrm>
            <a:off x="3492569" y="3022514"/>
            <a:ext cx="2107876" cy="400110"/>
          </a:xfrm>
          <a:prstGeom prst="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AIRODUMP-NG</a:t>
            </a:r>
          </a:p>
        </p:txBody>
      </p:sp>
      <p:sp>
        <p:nvSpPr>
          <p:cNvPr id="16" name="TextBox 15">
            <a:extLst>
              <a:ext uri="{FF2B5EF4-FFF2-40B4-BE49-F238E27FC236}">
                <a16:creationId xmlns:a16="http://schemas.microsoft.com/office/drawing/2014/main" id="{8A986978-2E4C-4E5C-9B29-2A402BBA02A6}"/>
              </a:ext>
            </a:extLst>
          </p:cNvPr>
          <p:cNvSpPr txBox="1"/>
          <p:nvPr/>
        </p:nvSpPr>
        <p:spPr>
          <a:xfrm>
            <a:off x="6433190" y="3022514"/>
            <a:ext cx="2059907" cy="400110"/>
          </a:xfrm>
          <a:prstGeom prst="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AIREPLAY-NG</a:t>
            </a:r>
          </a:p>
        </p:txBody>
      </p:sp>
      <p:sp>
        <p:nvSpPr>
          <p:cNvPr id="18" name="TextBox 17">
            <a:extLst>
              <a:ext uri="{FF2B5EF4-FFF2-40B4-BE49-F238E27FC236}">
                <a16:creationId xmlns:a16="http://schemas.microsoft.com/office/drawing/2014/main" id="{EFDCEA25-579A-47E0-AEF7-0CBE8AFEB3D5}"/>
              </a:ext>
            </a:extLst>
          </p:cNvPr>
          <p:cNvSpPr txBox="1"/>
          <p:nvPr/>
        </p:nvSpPr>
        <p:spPr>
          <a:xfrm>
            <a:off x="9580144" y="3024168"/>
            <a:ext cx="2059907" cy="400110"/>
          </a:xfrm>
          <a:prstGeom prst="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AIRCRACK-NG</a:t>
            </a:r>
          </a:p>
        </p:txBody>
      </p:sp>
      <p:sp>
        <p:nvSpPr>
          <p:cNvPr id="2" name="Arrow: Right 1">
            <a:extLst>
              <a:ext uri="{FF2B5EF4-FFF2-40B4-BE49-F238E27FC236}">
                <a16:creationId xmlns:a16="http://schemas.microsoft.com/office/drawing/2014/main" id="{F1248491-D112-4631-AEA5-C50E4181E45C}"/>
              </a:ext>
            </a:extLst>
          </p:cNvPr>
          <p:cNvSpPr/>
          <p:nvPr/>
        </p:nvSpPr>
        <p:spPr>
          <a:xfrm>
            <a:off x="2727158" y="3046346"/>
            <a:ext cx="545431" cy="376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 name="Arrow: Right 12">
            <a:extLst>
              <a:ext uri="{FF2B5EF4-FFF2-40B4-BE49-F238E27FC236}">
                <a16:creationId xmlns:a16="http://schemas.microsoft.com/office/drawing/2014/main" id="{FFA90BDE-CF34-4043-8E4D-A25F8E0DA362}"/>
              </a:ext>
            </a:extLst>
          </p:cNvPr>
          <p:cNvSpPr/>
          <p:nvPr/>
        </p:nvSpPr>
        <p:spPr>
          <a:xfrm>
            <a:off x="5720117" y="3022514"/>
            <a:ext cx="545431" cy="376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 name="Arrow: Right 13">
            <a:extLst>
              <a:ext uri="{FF2B5EF4-FFF2-40B4-BE49-F238E27FC236}">
                <a16:creationId xmlns:a16="http://schemas.microsoft.com/office/drawing/2014/main" id="{D0FF698C-F158-4F99-AFED-1C8496A57F3D}"/>
              </a:ext>
            </a:extLst>
          </p:cNvPr>
          <p:cNvSpPr/>
          <p:nvPr/>
        </p:nvSpPr>
        <p:spPr>
          <a:xfrm>
            <a:off x="8763905" y="3022514"/>
            <a:ext cx="545431" cy="376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 name="Arrow: Right 14">
            <a:extLst>
              <a:ext uri="{FF2B5EF4-FFF2-40B4-BE49-F238E27FC236}">
                <a16:creationId xmlns:a16="http://schemas.microsoft.com/office/drawing/2014/main" id="{876A6B2D-98AA-4F55-966F-E96FAE9EF28D}"/>
              </a:ext>
            </a:extLst>
          </p:cNvPr>
          <p:cNvSpPr/>
          <p:nvPr/>
        </p:nvSpPr>
        <p:spPr>
          <a:xfrm rot="9607001">
            <a:off x="6214172" y="4061536"/>
            <a:ext cx="3970830" cy="419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 name="TextBox 16">
            <a:extLst>
              <a:ext uri="{FF2B5EF4-FFF2-40B4-BE49-F238E27FC236}">
                <a16:creationId xmlns:a16="http://schemas.microsoft.com/office/drawing/2014/main" id="{017D0D4A-D260-4F7C-A4D4-3A9D26D79040}"/>
              </a:ext>
            </a:extLst>
          </p:cNvPr>
          <p:cNvSpPr txBox="1"/>
          <p:nvPr/>
        </p:nvSpPr>
        <p:spPr>
          <a:xfrm>
            <a:off x="5066046" y="5199329"/>
            <a:ext cx="2059907" cy="400110"/>
          </a:xfrm>
          <a:prstGeom prst="rect">
            <a:avLst/>
          </a:prstGeom>
          <a:solidFill>
            <a:schemeClr val="accent3"/>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a:t>
            </a:r>
          </a:p>
        </p:txBody>
      </p:sp>
    </p:spTree>
    <p:extLst>
      <p:ext uri="{BB962C8B-B14F-4D97-AF65-F5344CB8AC3E}">
        <p14:creationId xmlns:p14="http://schemas.microsoft.com/office/powerpoint/2010/main" val="90646677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4394365" y="113846"/>
            <a:ext cx="39100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3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CÁC MỐI ĐE DỌA</a:t>
            </a:r>
            <a:endParaRPr kumimoji="0" lang="en-SG"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pSp>
        <p:nvGrpSpPr>
          <p:cNvPr id="43" name="Group 42"/>
          <p:cNvGrpSpPr/>
          <p:nvPr/>
        </p:nvGrpSpPr>
        <p:grpSpPr>
          <a:xfrm>
            <a:off x="724647" y="834864"/>
            <a:ext cx="5388770" cy="133031"/>
            <a:chOff x="1775295" y="2028842"/>
            <a:chExt cx="3021910" cy="45719"/>
          </a:xfrm>
        </p:grpSpPr>
        <p:sp>
          <p:nvSpPr>
            <p:cNvPr id="44" name="Rectangle 43"/>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5" name="Rectangle 44"/>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53"/>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54"/>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91" name="Shape 2539"/>
          <p:cNvSpPr/>
          <p:nvPr/>
        </p:nvSpPr>
        <p:spPr>
          <a:xfrm>
            <a:off x="1021487" y="2244208"/>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94" name="Shape 2539"/>
          <p:cNvSpPr/>
          <p:nvPr/>
        </p:nvSpPr>
        <p:spPr>
          <a:xfrm>
            <a:off x="961620" y="3392968"/>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95" name="Shape 2539"/>
          <p:cNvSpPr/>
          <p:nvPr/>
        </p:nvSpPr>
        <p:spPr>
          <a:xfrm>
            <a:off x="976321" y="4590237"/>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102" name="Shape 2539"/>
          <p:cNvSpPr/>
          <p:nvPr/>
        </p:nvSpPr>
        <p:spPr>
          <a:xfrm>
            <a:off x="6246978" y="2221189"/>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109" name="Shape 2539"/>
          <p:cNvSpPr/>
          <p:nvPr/>
        </p:nvSpPr>
        <p:spPr>
          <a:xfrm>
            <a:off x="6246978" y="3352240"/>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2" name="TextBox 1"/>
          <p:cNvSpPr txBox="1"/>
          <p:nvPr/>
        </p:nvSpPr>
        <p:spPr>
          <a:xfrm>
            <a:off x="623645" y="889686"/>
            <a:ext cx="8541870" cy="1231106"/>
          </a:xfrm>
          <a:prstGeom prst="rect">
            <a:avLst/>
          </a:prstGeom>
          <a:noFill/>
        </p:spPr>
        <p:txBody>
          <a:bodyPr wrap="square"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1" i="0" u="none" strike="noStrike" kern="1200" cap="none" spc="0" normalizeH="0" baseline="0" noProof="0" dirty="0" err="1" smtClean="0">
                <a:ln>
                  <a:noFill/>
                </a:ln>
                <a:solidFill>
                  <a:srgbClr val="002060"/>
                </a:solidFill>
                <a:effectLst/>
                <a:uLnTx/>
                <a:uFillTx/>
                <a:latin typeface="Times New Roman" panose="02020603050405020304" pitchFamily="18" charset="0"/>
                <a:ea typeface="+mn-ea"/>
                <a:cs typeface="Times New Roman" panose="02020603050405020304" pitchFamily="18" charset="0"/>
              </a:rPr>
              <a:t>Tấn</a:t>
            </a:r>
            <a:r>
              <a:rPr kumimoji="0" lang="en-US" sz="2800" b="1" i="0" u="none" strike="noStrike" kern="1200" cap="none" spc="0" normalizeH="0" baseline="0" noProof="0" dirty="0" smtClean="0">
                <a:ln>
                  <a:noFill/>
                </a:ln>
                <a:solidFill>
                  <a:srgbClr val="002060"/>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Times New Roman" panose="02020603050405020304" pitchFamily="18" charset="0"/>
              </a:rPr>
              <a:t>công</a:t>
            </a:r>
            <a:r>
              <a:rPr kumimoji="0" 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Times New Roman" panose="02020603050405020304" pitchFamily="18" charset="0"/>
              </a:rPr>
              <a:t>kiểm</a:t>
            </a:r>
            <a:r>
              <a:rPr kumimoji="0" 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Times New Roman" panose="02020603050405020304" pitchFamily="18" charset="0"/>
              </a:rPr>
              <a:t>soát</a:t>
            </a:r>
            <a:r>
              <a:rPr kumimoji="0" 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Times New Roman" panose="02020603050405020304" pitchFamily="18" charset="0"/>
              </a:rPr>
              <a:t>truy</a:t>
            </a:r>
            <a:r>
              <a:rPr kumimoji="0" 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smtClean="0">
                <a:ln>
                  <a:noFill/>
                </a:ln>
                <a:solidFill>
                  <a:srgbClr val="002060"/>
                </a:solidFill>
                <a:effectLst/>
                <a:uLnTx/>
                <a:uFillTx/>
                <a:latin typeface="Times New Roman" panose="02020603050405020304" pitchFamily="18" charset="0"/>
                <a:ea typeface="+mn-ea"/>
                <a:cs typeface="Times New Roman" panose="02020603050405020304" pitchFamily="18" charset="0"/>
              </a:rPr>
              <a:t>cập</a:t>
            </a:r>
            <a:r>
              <a:rPr kumimoji="0" 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smtClean="0">
                <a:ln>
                  <a:noFill/>
                </a:ln>
                <a:solidFill>
                  <a:srgbClr val="002060"/>
                </a:solidFill>
                <a:effectLst/>
                <a:uLnTx/>
                <a:uFillTx/>
                <a:latin typeface="Times New Roman" panose="02020603050405020304" pitchFamily="18" charset="0"/>
                <a:ea typeface="+mn-ea"/>
                <a:cs typeface="Times New Roman" panose="02020603050405020304" pitchFamily="18" charset="0"/>
              </a:rPr>
              <a:t>(Access </a:t>
            </a:r>
            <a:r>
              <a:rPr kumimoji="0" 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Control </a:t>
            </a:r>
            <a:r>
              <a:rPr kumimoji="0" lang="en-US" sz="2800" b="1" i="0" u="none" strike="noStrike" kern="1200" cap="none" spc="0" normalizeH="0" baseline="0" noProof="0" dirty="0" smtClean="0">
                <a:ln>
                  <a:noFill/>
                </a:ln>
                <a:solidFill>
                  <a:srgbClr val="002060"/>
                </a:solidFill>
                <a:effectLst/>
                <a:uLnTx/>
                <a:uFillTx/>
                <a:latin typeface="Times New Roman" panose="02020603050405020304" pitchFamily="18" charset="0"/>
                <a:ea typeface="+mn-ea"/>
                <a:cs typeface="Times New Roman" panose="02020603050405020304" pitchFamily="18" charset="0"/>
              </a:rPr>
              <a:t>Attacks)</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593028" y="1724833"/>
            <a:ext cx="8172073" cy="4635339"/>
          </a:xfrm>
          <a:prstGeom prst="rect">
            <a:avLst/>
          </a:prstGeom>
        </p:spPr>
      </p:pic>
    </p:spTree>
    <p:extLst>
      <p:ext uri="{BB962C8B-B14F-4D97-AF65-F5344CB8AC3E}">
        <p14:creationId xmlns:p14="http://schemas.microsoft.com/office/powerpoint/2010/main" val="185287710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4394365" y="113846"/>
            <a:ext cx="39100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3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CÁC MỐI ĐE DỌA</a:t>
            </a:r>
            <a:endParaRPr kumimoji="0" lang="en-SG"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pSp>
        <p:nvGrpSpPr>
          <p:cNvPr id="43" name="Group 42"/>
          <p:cNvGrpSpPr/>
          <p:nvPr/>
        </p:nvGrpSpPr>
        <p:grpSpPr>
          <a:xfrm>
            <a:off x="724647" y="834864"/>
            <a:ext cx="5388770" cy="133031"/>
            <a:chOff x="1775295" y="2028842"/>
            <a:chExt cx="3021910" cy="45719"/>
          </a:xfrm>
        </p:grpSpPr>
        <p:sp>
          <p:nvSpPr>
            <p:cNvPr id="44" name="Rectangle 43"/>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5" name="Rectangle 44"/>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53"/>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54"/>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91" name="Shape 2539"/>
          <p:cNvSpPr/>
          <p:nvPr/>
        </p:nvSpPr>
        <p:spPr>
          <a:xfrm>
            <a:off x="1021487" y="2244208"/>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94" name="Shape 2539"/>
          <p:cNvSpPr/>
          <p:nvPr/>
        </p:nvSpPr>
        <p:spPr>
          <a:xfrm>
            <a:off x="961620" y="3392968"/>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95" name="Shape 2539"/>
          <p:cNvSpPr/>
          <p:nvPr/>
        </p:nvSpPr>
        <p:spPr>
          <a:xfrm>
            <a:off x="976321" y="4590237"/>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102" name="Shape 2539"/>
          <p:cNvSpPr/>
          <p:nvPr/>
        </p:nvSpPr>
        <p:spPr>
          <a:xfrm>
            <a:off x="6246978" y="2221189"/>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109" name="Shape 2539"/>
          <p:cNvSpPr/>
          <p:nvPr/>
        </p:nvSpPr>
        <p:spPr>
          <a:xfrm>
            <a:off x="6246978" y="3352240"/>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2" name="TextBox 1"/>
          <p:cNvSpPr txBox="1"/>
          <p:nvPr/>
        </p:nvSpPr>
        <p:spPr>
          <a:xfrm>
            <a:off x="623646" y="889686"/>
            <a:ext cx="4661158" cy="800219"/>
          </a:xfrm>
          <a:prstGeom prst="rect">
            <a:avLst/>
          </a:prstGeom>
          <a:noFill/>
        </p:spPr>
        <p:txBody>
          <a:bodyPr wrap="square"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r>
            <a:b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br>
            <a:r>
              <a:rPr kumimoji="0" lang="en-US" sz="2800" b="1" i="0" u="none" strike="noStrike" kern="1200" cap="none" spc="0" normalizeH="0" baseline="0" noProof="0" dirty="0" smtClean="0">
                <a:ln>
                  <a:noFill/>
                </a:ln>
                <a:solidFill>
                  <a:srgbClr val="002060"/>
                </a:solidFill>
                <a:effectLst/>
                <a:uLnTx/>
                <a:uFillTx/>
                <a:latin typeface="Times New Roman" panose="02020603050405020304" pitchFamily="18" charset="0"/>
                <a:ea typeface="+mn-ea"/>
                <a:cs typeface="Times New Roman" panose="02020603050405020304" pitchFamily="18" charset="0"/>
              </a:rPr>
              <a:t>Integrity </a:t>
            </a:r>
            <a:r>
              <a:rPr kumimoji="0" 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Attacks</a:t>
            </a:r>
          </a:p>
        </p:txBody>
      </p:sp>
      <p:pic>
        <p:nvPicPr>
          <p:cNvPr id="5" name="Picture 4"/>
          <p:cNvPicPr>
            <a:picLocks noChangeAspect="1"/>
          </p:cNvPicPr>
          <p:nvPr/>
        </p:nvPicPr>
        <p:blipFill>
          <a:blip r:embed="rId3"/>
          <a:stretch>
            <a:fillRect/>
          </a:stretch>
        </p:blipFill>
        <p:spPr>
          <a:xfrm>
            <a:off x="2971931" y="1689905"/>
            <a:ext cx="6754901" cy="4765520"/>
          </a:xfrm>
          <a:prstGeom prst="rect">
            <a:avLst/>
          </a:prstGeom>
        </p:spPr>
      </p:pic>
    </p:spTree>
    <p:extLst>
      <p:ext uri="{BB962C8B-B14F-4D97-AF65-F5344CB8AC3E}">
        <p14:creationId xmlns:p14="http://schemas.microsoft.com/office/powerpoint/2010/main" val="263937364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4394365" y="113846"/>
            <a:ext cx="39100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3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CÁC MỐI ĐE DỌA</a:t>
            </a:r>
            <a:endParaRPr kumimoji="0" lang="en-SG"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pSp>
        <p:nvGrpSpPr>
          <p:cNvPr id="43" name="Group 42"/>
          <p:cNvGrpSpPr/>
          <p:nvPr/>
        </p:nvGrpSpPr>
        <p:grpSpPr>
          <a:xfrm>
            <a:off x="724647" y="834864"/>
            <a:ext cx="5388770" cy="133031"/>
            <a:chOff x="1775295" y="2028842"/>
            <a:chExt cx="3021910" cy="45719"/>
          </a:xfrm>
        </p:grpSpPr>
        <p:sp>
          <p:nvSpPr>
            <p:cNvPr id="44" name="Rectangle 43"/>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5" name="Rectangle 44"/>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53"/>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54"/>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91" name="Shape 2539"/>
          <p:cNvSpPr/>
          <p:nvPr/>
        </p:nvSpPr>
        <p:spPr>
          <a:xfrm>
            <a:off x="1021487" y="2244208"/>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94" name="Shape 2539"/>
          <p:cNvSpPr/>
          <p:nvPr/>
        </p:nvSpPr>
        <p:spPr>
          <a:xfrm>
            <a:off x="961620" y="3392968"/>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95" name="Shape 2539"/>
          <p:cNvSpPr/>
          <p:nvPr/>
        </p:nvSpPr>
        <p:spPr>
          <a:xfrm>
            <a:off x="976321" y="4590237"/>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102" name="Shape 2539"/>
          <p:cNvSpPr/>
          <p:nvPr/>
        </p:nvSpPr>
        <p:spPr>
          <a:xfrm>
            <a:off x="6246978" y="2221189"/>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109" name="Shape 2539"/>
          <p:cNvSpPr/>
          <p:nvPr/>
        </p:nvSpPr>
        <p:spPr>
          <a:xfrm>
            <a:off x="6246978" y="3352240"/>
            <a:ext cx="367797" cy="25077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Times New Roman" panose="02020603050405020304" pitchFamily="18" charset="0"/>
              <a:cs typeface="Times New Roman" panose="02020603050405020304" pitchFamily="18" charset="0"/>
              <a:sym typeface="Gill Sans"/>
            </a:endParaRPr>
          </a:p>
        </p:txBody>
      </p:sp>
      <p:sp>
        <p:nvSpPr>
          <p:cNvPr id="2" name="TextBox 1"/>
          <p:cNvSpPr txBox="1"/>
          <p:nvPr/>
        </p:nvSpPr>
        <p:spPr>
          <a:xfrm>
            <a:off x="623646" y="889686"/>
            <a:ext cx="4661158" cy="800219"/>
          </a:xfrm>
          <a:prstGeom prst="rect">
            <a:avLst/>
          </a:prstGeom>
          <a:noFill/>
        </p:spPr>
        <p:txBody>
          <a:bodyPr wrap="square"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r>
            <a:b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br>
            <a:r>
              <a:rPr kumimoji="0" lang="en-US" sz="2800" b="1" i="0" u="none" strike="noStrike" kern="1200" cap="none" spc="0" normalizeH="0" baseline="0" noProof="0" dirty="0" smtClean="0">
                <a:ln>
                  <a:noFill/>
                </a:ln>
                <a:solidFill>
                  <a:srgbClr val="002060"/>
                </a:solidFill>
                <a:effectLst/>
                <a:uLnTx/>
                <a:uFillTx/>
                <a:latin typeface="Times New Roman" panose="02020603050405020304" pitchFamily="18" charset="0"/>
                <a:ea typeface="+mn-ea"/>
                <a:cs typeface="Times New Roman" panose="02020603050405020304" pitchFamily="18" charset="0"/>
              </a:rPr>
              <a:t>Availability </a:t>
            </a:r>
            <a:r>
              <a:rPr kumimoji="0" 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Attacks</a:t>
            </a:r>
          </a:p>
        </p:txBody>
      </p:sp>
      <p:pic>
        <p:nvPicPr>
          <p:cNvPr id="4" name="Picture 3"/>
          <p:cNvPicPr>
            <a:picLocks noChangeAspect="1"/>
          </p:cNvPicPr>
          <p:nvPr/>
        </p:nvPicPr>
        <p:blipFill>
          <a:blip r:embed="rId3"/>
          <a:stretch>
            <a:fillRect/>
          </a:stretch>
        </p:blipFill>
        <p:spPr>
          <a:xfrm>
            <a:off x="2158382" y="1744727"/>
            <a:ext cx="8382000" cy="4762500"/>
          </a:xfrm>
          <a:prstGeom prst="rect">
            <a:avLst/>
          </a:prstGeom>
        </p:spPr>
      </p:pic>
    </p:spTree>
    <p:extLst>
      <p:ext uri="{BB962C8B-B14F-4D97-AF65-F5344CB8AC3E}">
        <p14:creationId xmlns:p14="http://schemas.microsoft.com/office/powerpoint/2010/main" val="259208992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mối</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đe</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dọa</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p:cNvPicPr/>
          <p:nvPr/>
        </p:nvPicPr>
        <p:blipFill>
          <a:blip r:embed="rId3"/>
          <a:stretch>
            <a:fillRect/>
          </a:stretch>
        </p:blipFill>
        <p:spPr>
          <a:xfrm>
            <a:off x="2326821" y="646331"/>
            <a:ext cx="7538358" cy="5296128"/>
          </a:xfrm>
          <a:prstGeom prst="rect">
            <a:avLst/>
          </a:prstGeom>
        </p:spPr>
      </p:pic>
    </p:spTree>
    <p:extLst>
      <p:ext uri="{BB962C8B-B14F-4D97-AF65-F5344CB8AC3E}">
        <p14:creationId xmlns:p14="http://schemas.microsoft.com/office/powerpoint/2010/main" val="1715273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mối</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đe</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dọa</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p:cNvPicPr/>
          <p:nvPr/>
        </p:nvPicPr>
        <p:blipFill>
          <a:blip r:embed="rId3"/>
          <a:stretch>
            <a:fillRect/>
          </a:stretch>
        </p:blipFill>
        <p:spPr>
          <a:xfrm>
            <a:off x="1283109" y="646331"/>
            <a:ext cx="9625781" cy="4884314"/>
          </a:xfrm>
          <a:prstGeom prst="rect">
            <a:avLst/>
          </a:prstGeom>
        </p:spPr>
      </p:pic>
    </p:spTree>
    <p:extLst>
      <p:ext uri="{BB962C8B-B14F-4D97-AF65-F5344CB8AC3E}">
        <p14:creationId xmlns:p14="http://schemas.microsoft.com/office/powerpoint/2010/main" val="8109522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mối</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đe</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dọa</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p:cNvPicPr/>
          <p:nvPr/>
        </p:nvPicPr>
        <p:blipFill>
          <a:blip r:embed="rId3"/>
          <a:stretch>
            <a:fillRect/>
          </a:stretch>
        </p:blipFill>
        <p:spPr>
          <a:xfrm>
            <a:off x="1673327" y="646331"/>
            <a:ext cx="8845346" cy="5474250"/>
          </a:xfrm>
          <a:prstGeom prst="rect">
            <a:avLst/>
          </a:prstGeom>
        </p:spPr>
      </p:pic>
    </p:spTree>
    <p:extLst>
      <p:ext uri="{BB962C8B-B14F-4D97-AF65-F5344CB8AC3E}">
        <p14:creationId xmlns:p14="http://schemas.microsoft.com/office/powerpoint/2010/main" val="1570370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mối</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đe</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dọa</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p:cNvPicPr/>
          <p:nvPr/>
        </p:nvPicPr>
        <p:blipFill>
          <a:blip r:embed="rId3"/>
          <a:stretch>
            <a:fillRect/>
          </a:stretch>
        </p:blipFill>
        <p:spPr>
          <a:xfrm>
            <a:off x="1751371" y="646331"/>
            <a:ext cx="8689258" cy="4833364"/>
          </a:xfrm>
          <a:prstGeom prst="rect">
            <a:avLst/>
          </a:prstGeom>
        </p:spPr>
      </p:pic>
    </p:spTree>
    <p:extLst>
      <p:ext uri="{BB962C8B-B14F-4D97-AF65-F5344CB8AC3E}">
        <p14:creationId xmlns:p14="http://schemas.microsoft.com/office/powerpoint/2010/main" val="2418652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mối</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đe</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dọa</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p:cNvPicPr/>
          <p:nvPr/>
        </p:nvPicPr>
        <p:blipFill>
          <a:blip r:embed="rId3"/>
          <a:stretch>
            <a:fillRect/>
          </a:stretch>
        </p:blipFill>
        <p:spPr>
          <a:xfrm>
            <a:off x="1706511" y="646331"/>
            <a:ext cx="8778978" cy="5326766"/>
          </a:xfrm>
          <a:prstGeom prst="rect">
            <a:avLst/>
          </a:prstGeom>
        </p:spPr>
      </p:pic>
    </p:spTree>
    <p:extLst>
      <p:ext uri="{BB962C8B-B14F-4D97-AF65-F5344CB8AC3E}">
        <p14:creationId xmlns:p14="http://schemas.microsoft.com/office/powerpoint/2010/main" val="16389692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mối</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đe</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dọa</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p:cNvPicPr/>
          <p:nvPr/>
        </p:nvPicPr>
        <p:blipFill>
          <a:blip r:embed="rId3"/>
          <a:stretch>
            <a:fillRect/>
          </a:stretch>
        </p:blipFill>
        <p:spPr>
          <a:xfrm>
            <a:off x="1714500" y="646331"/>
            <a:ext cx="8763000" cy="5260893"/>
          </a:xfrm>
          <a:prstGeom prst="rect">
            <a:avLst/>
          </a:prstGeom>
        </p:spPr>
      </p:pic>
    </p:spTree>
    <p:extLst>
      <p:ext uri="{BB962C8B-B14F-4D97-AF65-F5344CB8AC3E}">
        <p14:creationId xmlns:p14="http://schemas.microsoft.com/office/powerpoint/2010/main" val="676762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Tổng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quan</a:t>
            </a:r>
            <a:r>
              <a:rPr kumimoji="0" lang="vi-VN"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sp>
        <p:nvSpPr>
          <p:cNvPr id="3" name="TextBox 2"/>
          <p:cNvSpPr txBox="1"/>
          <p:nvPr/>
        </p:nvSpPr>
        <p:spPr>
          <a:xfrm>
            <a:off x="6645730" y="649298"/>
            <a:ext cx="5546270"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WIFI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được</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phát</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triển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trên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tiêu</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chuẩn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IEEE 802.11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nó</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được</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sử</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dụng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rộng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rãi</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trong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giao</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tiếp</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không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dây</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Công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nghệ</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này</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đã</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được</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triển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khai</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để</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sử</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dụng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cho</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mọi</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thứ</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từ</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máy</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tính</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xách</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tay</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máy</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tính</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cá</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nhân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đến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điện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thoại</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thông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minh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nhiều</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thứ</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khác</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Thông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qua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việc</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sử</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dụng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công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nghệ</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không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dây</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người</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dùng</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có</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thể</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kết</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nối</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Internet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chia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sẻ</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tài</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nguyên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trên</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internet</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5" name="Picture 4"/>
          <p:cNvPicPr>
            <a:picLocks noChangeAspect="1"/>
          </p:cNvPicPr>
          <p:nvPr/>
        </p:nvPicPr>
        <p:blipFill>
          <a:blip r:embed="rId2"/>
          <a:stretch>
            <a:fillRect/>
          </a:stretch>
        </p:blipFill>
        <p:spPr>
          <a:xfrm>
            <a:off x="0" y="646331"/>
            <a:ext cx="6645729" cy="4622583"/>
          </a:xfrm>
          <a:prstGeom prst="rect">
            <a:avLst/>
          </a:prstGeom>
        </p:spPr>
      </p:pic>
    </p:spTree>
    <p:extLst>
      <p:ext uri="{BB962C8B-B14F-4D97-AF65-F5344CB8AC3E}">
        <p14:creationId xmlns:p14="http://schemas.microsoft.com/office/powerpoint/2010/main" val="9880511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mối</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đe</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dọa</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p:cNvPicPr/>
          <p:nvPr/>
        </p:nvPicPr>
        <p:blipFill>
          <a:blip r:embed="rId3"/>
          <a:stretch>
            <a:fillRect/>
          </a:stretch>
        </p:blipFill>
        <p:spPr>
          <a:xfrm>
            <a:off x="1530145" y="646331"/>
            <a:ext cx="9131710" cy="5016746"/>
          </a:xfrm>
          <a:prstGeom prst="rect">
            <a:avLst/>
          </a:prstGeom>
        </p:spPr>
      </p:pic>
    </p:spTree>
    <p:extLst>
      <p:ext uri="{BB962C8B-B14F-4D97-AF65-F5344CB8AC3E}">
        <p14:creationId xmlns:p14="http://schemas.microsoft.com/office/powerpoint/2010/main" val="2538561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mối</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đe</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dọa</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009339" y="646331"/>
            <a:ext cx="8173322" cy="5583008"/>
          </a:xfrm>
          <a:prstGeom prst="rect">
            <a:avLst/>
          </a:prstGeom>
        </p:spPr>
      </p:pic>
    </p:spTree>
    <p:extLst>
      <p:ext uri="{BB962C8B-B14F-4D97-AF65-F5344CB8AC3E}">
        <p14:creationId xmlns:p14="http://schemas.microsoft.com/office/powerpoint/2010/main" val="26156143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err="1"/>
              <a:t>Phương</a:t>
            </a:r>
            <a:r>
              <a:rPr spc="-5" dirty="0"/>
              <a:t> </a:t>
            </a:r>
            <a:r>
              <a:rPr spc="-10" dirty="0" err="1"/>
              <a:t>pháp</a:t>
            </a:r>
            <a:r>
              <a:rPr spc="-10" dirty="0"/>
              <a:t> </a:t>
            </a:r>
            <a:r>
              <a:rPr spc="-5" dirty="0"/>
              <a:t>tấn</a:t>
            </a:r>
            <a:r>
              <a:rPr spc="-15" dirty="0"/>
              <a:t> </a:t>
            </a:r>
            <a:r>
              <a:rPr spc="-10" dirty="0"/>
              <a:t>công</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32</a:t>
            </a:fld>
            <a:endParaRPr dirty="0"/>
          </a:p>
        </p:txBody>
      </p:sp>
      <p:sp>
        <p:nvSpPr>
          <p:cNvPr id="5" name="object 2"/>
          <p:cNvSpPr txBox="1">
            <a:spLocks/>
          </p:cNvSpPr>
          <p:nvPr/>
        </p:nvSpPr>
        <p:spPr>
          <a:xfrm>
            <a:off x="3581401" y="1152354"/>
            <a:ext cx="5632195" cy="430887"/>
          </a:xfrm>
          <a:prstGeom prst="rect">
            <a:avLst/>
          </a:prstGeom>
        </p:spPr>
        <p:txBody>
          <a:bodyPr vert="horz" wrap="square" lIns="0" tIns="0" rIns="0" bIns="0" rtlCol="0">
            <a:spAutoFit/>
          </a:bodyPr>
          <a:lstStyle>
            <a:lvl1pPr>
              <a:defRPr sz="4000" b="1" i="0">
                <a:solidFill>
                  <a:srgbClr val="04607A"/>
                </a:solidFill>
                <a:latin typeface="Arial"/>
                <a:ea typeface="+mj-ea"/>
                <a:cs typeface="Arial"/>
              </a:defRPr>
            </a:lvl1pPr>
          </a:lstStyle>
          <a:p>
            <a:pPr marL="13335"/>
            <a:r>
              <a:rPr lang="en-US" sz="2800" kern="0" spc="-10" dirty="0">
                <a:solidFill>
                  <a:prstClr val="black"/>
                </a:solidFill>
              </a:rPr>
              <a:t>Wireless Hacking </a:t>
            </a:r>
            <a:r>
              <a:rPr lang="en-US" sz="2800" kern="0" spc="-10" dirty="0">
                <a:solidFill>
                  <a:srgbClr val="F79646"/>
                </a:solidFill>
              </a:rPr>
              <a:t>Methodology</a:t>
            </a:r>
            <a:endParaRPr lang="vi-VN" sz="2800" kern="0" spc="-10" dirty="0">
              <a:solidFill>
                <a:srgbClr val="F79646"/>
              </a:solidFill>
            </a:endParaRPr>
          </a:p>
        </p:txBody>
      </p:sp>
      <p:sp>
        <p:nvSpPr>
          <p:cNvPr id="6" name="Oval 5"/>
          <p:cNvSpPr/>
          <p:nvPr/>
        </p:nvSpPr>
        <p:spPr>
          <a:xfrm>
            <a:off x="1637804" y="1873022"/>
            <a:ext cx="1642099" cy="12003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solidFill>
                  <a:prstClr val="black"/>
                </a:solidFill>
                <a:latin typeface="Calibri"/>
              </a:rPr>
              <a:t>Tìm</a:t>
            </a:r>
            <a:r>
              <a:rPr lang="en-US" dirty="0">
                <a:solidFill>
                  <a:prstClr val="black"/>
                </a:solidFill>
                <a:latin typeface="Calibri"/>
              </a:rPr>
              <a:t> </a:t>
            </a:r>
            <a:r>
              <a:rPr lang="en-US" dirty="0" err="1">
                <a:solidFill>
                  <a:prstClr val="black"/>
                </a:solidFill>
                <a:latin typeface="Calibri"/>
              </a:rPr>
              <a:t>ra</a:t>
            </a:r>
            <a:r>
              <a:rPr lang="en-US" dirty="0">
                <a:solidFill>
                  <a:prstClr val="black"/>
                </a:solidFill>
                <a:latin typeface="Calibri"/>
              </a:rPr>
              <a:t> </a:t>
            </a:r>
            <a:r>
              <a:rPr lang="en-US" dirty="0" err="1">
                <a:solidFill>
                  <a:prstClr val="black"/>
                </a:solidFill>
                <a:latin typeface="Calibri"/>
              </a:rPr>
              <a:t>các</a:t>
            </a:r>
            <a:r>
              <a:rPr lang="en-US" dirty="0">
                <a:solidFill>
                  <a:prstClr val="black"/>
                </a:solidFill>
                <a:latin typeface="Calibri"/>
              </a:rPr>
              <a:t> </a:t>
            </a:r>
            <a:r>
              <a:rPr lang="en-US" dirty="0" err="1">
                <a:solidFill>
                  <a:prstClr val="black"/>
                </a:solidFill>
                <a:latin typeface="Calibri"/>
              </a:rPr>
              <a:t>wifi</a:t>
            </a:r>
            <a:endParaRPr lang="en-US" dirty="0">
              <a:solidFill>
                <a:prstClr val="black"/>
              </a:solidFill>
              <a:latin typeface="Calibri"/>
            </a:endParaRPr>
          </a:p>
        </p:txBody>
      </p:sp>
      <p:sp>
        <p:nvSpPr>
          <p:cNvPr id="7" name="Oval 6"/>
          <p:cNvSpPr/>
          <p:nvPr/>
        </p:nvSpPr>
        <p:spPr>
          <a:xfrm>
            <a:off x="3487780" y="1873022"/>
            <a:ext cx="1562466"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Bản</a:t>
            </a:r>
            <a:r>
              <a:rPr lang="en-US" dirty="0">
                <a:solidFill>
                  <a:prstClr val="white"/>
                </a:solidFill>
                <a:latin typeface="Calibri"/>
              </a:rPr>
              <a:t> </a:t>
            </a:r>
            <a:r>
              <a:rPr lang="en-US" dirty="0" err="1">
                <a:solidFill>
                  <a:prstClr val="white"/>
                </a:solidFill>
                <a:latin typeface="Calibri"/>
              </a:rPr>
              <a:t>đồ</a:t>
            </a:r>
            <a:r>
              <a:rPr lang="en-US" dirty="0">
                <a:solidFill>
                  <a:prstClr val="white"/>
                </a:solidFill>
                <a:latin typeface="Calibri"/>
              </a:rPr>
              <a:t> </a:t>
            </a:r>
            <a:r>
              <a:rPr lang="en-US" dirty="0" err="1">
                <a:solidFill>
                  <a:prstClr val="white"/>
                </a:solidFill>
                <a:latin typeface="Calibri"/>
              </a:rPr>
              <a:t>gps</a:t>
            </a:r>
            <a:endParaRPr lang="en-US" dirty="0">
              <a:solidFill>
                <a:prstClr val="white"/>
              </a:solidFill>
              <a:latin typeface="Calibri"/>
            </a:endParaRPr>
          </a:p>
        </p:txBody>
      </p:sp>
      <p:sp>
        <p:nvSpPr>
          <p:cNvPr id="8" name="Oval 7"/>
          <p:cNvSpPr/>
          <p:nvPr/>
        </p:nvSpPr>
        <p:spPr>
          <a:xfrm>
            <a:off x="5369161" y="1873022"/>
            <a:ext cx="1682798"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Phân</a:t>
            </a:r>
            <a:r>
              <a:rPr lang="en-US" dirty="0">
                <a:solidFill>
                  <a:prstClr val="white"/>
                </a:solidFill>
                <a:latin typeface="Calibri"/>
              </a:rPr>
              <a:t> </a:t>
            </a:r>
            <a:r>
              <a:rPr lang="en-US" dirty="0" err="1">
                <a:solidFill>
                  <a:prstClr val="white"/>
                </a:solidFill>
                <a:latin typeface="Calibri"/>
              </a:rPr>
              <a:t>tích</a:t>
            </a:r>
            <a:r>
              <a:rPr lang="en-US" dirty="0">
                <a:solidFill>
                  <a:prstClr val="white"/>
                </a:solidFill>
                <a:latin typeface="Calibri"/>
              </a:rPr>
              <a:t> </a:t>
            </a:r>
            <a:r>
              <a:rPr lang="en-US" dirty="0" err="1">
                <a:solidFill>
                  <a:prstClr val="white"/>
                </a:solidFill>
                <a:latin typeface="Calibri"/>
              </a:rPr>
              <a:t>lưu</a:t>
            </a:r>
            <a:r>
              <a:rPr lang="en-US" dirty="0">
                <a:solidFill>
                  <a:prstClr val="white"/>
                </a:solidFill>
                <a:latin typeface="Calibri"/>
              </a:rPr>
              <a:t> </a:t>
            </a:r>
            <a:r>
              <a:rPr lang="en-US" dirty="0" err="1">
                <a:solidFill>
                  <a:prstClr val="white"/>
                </a:solidFill>
                <a:latin typeface="Calibri"/>
              </a:rPr>
              <a:t>lượng</a:t>
            </a:r>
            <a:r>
              <a:rPr lang="en-US" dirty="0">
                <a:solidFill>
                  <a:prstClr val="white"/>
                </a:solidFill>
                <a:latin typeface="Calibri"/>
              </a:rPr>
              <a:t> </a:t>
            </a:r>
            <a:r>
              <a:rPr lang="en-US" dirty="0" err="1">
                <a:solidFill>
                  <a:prstClr val="white"/>
                </a:solidFill>
                <a:latin typeface="Calibri"/>
              </a:rPr>
              <a:t>không</a:t>
            </a:r>
            <a:r>
              <a:rPr lang="en-US" dirty="0">
                <a:solidFill>
                  <a:prstClr val="white"/>
                </a:solidFill>
                <a:latin typeface="Calibri"/>
              </a:rPr>
              <a:t> </a:t>
            </a:r>
            <a:r>
              <a:rPr lang="en-US" dirty="0" err="1">
                <a:solidFill>
                  <a:prstClr val="white"/>
                </a:solidFill>
                <a:latin typeface="Calibri"/>
              </a:rPr>
              <a:t>dây</a:t>
            </a:r>
            <a:endParaRPr lang="en-US" dirty="0">
              <a:solidFill>
                <a:prstClr val="white"/>
              </a:solidFill>
              <a:latin typeface="Calibri"/>
            </a:endParaRPr>
          </a:p>
        </p:txBody>
      </p:sp>
      <p:sp>
        <p:nvSpPr>
          <p:cNvPr id="9" name="Oval 8"/>
          <p:cNvSpPr/>
          <p:nvPr/>
        </p:nvSpPr>
        <p:spPr>
          <a:xfrm>
            <a:off x="7196765" y="1873022"/>
            <a:ext cx="1682798"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Bắt</a:t>
            </a:r>
            <a:r>
              <a:rPr lang="en-US" dirty="0">
                <a:solidFill>
                  <a:prstClr val="white"/>
                </a:solidFill>
                <a:latin typeface="Calibri"/>
              </a:rPr>
              <a:t> </a:t>
            </a:r>
            <a:r>
              <a:rPr lang="en-US" dirty="0" err="1">
                <a:solidFill>
                  <a:prstClr val="white"/>
                </a:solidFill>
                <a:latin typeface="Calibri"/>
              </a:rPr>
              <a:t>đầu</a:t>
            </a:r>
            <a:r>
              <a:rPr lang="en-US" dirty="0">
                <a:solidFill>
                  <a:prstClr val="white"/>
                </a:solidFill>
                <a:latin typeface="Calibri"/>
              </a:rPr>
              <a:t> </a:t>
            </a:r>
            <a:r>
              <a:rPr lang="en-US" dirty="0" err="1">
                <a:solidFill>
                  <a:prstClr val="white"/>
                </a:solidFill>
                <a:latin typeface="Calibri"/>
              </a:rPr>
              <a:t>các</a:t>
            </a:r>
            <a:r>
              <a:rPr lang="en-US" dirty="0">
                <a:solidFill>
                  <a:prstClr val="white"/>
                </a:solidFill>
                <a:latin typeface="Calibri"/>
              </a:rPr>
              <a:t> </a:t>
            </a:r>
            <a:r>
              <a:rPr lang="en-US" dirty="0" err="1">
                <a:solidFill>
                  <a:prstClr val="white"/>
                </a:solidFill>
                <a:latin typeface="Calibri"/>
              </a:rPr>
              <a:t>cuộc</a:t>
            </a:r>
            <a:r>
              <a:rPr lang="en-US" dirty="0">
                <a:solidFill>
                  <a:prstClr val="white"/>
                </a:solidFill>
                <a:latin typeface="Calibri"/>
              </a:rPr>
              <a:t> </a:t>
            </a:r>
            <a:r>
              <a:rPr lang="en-US" dirty="0" err="1">
                <a:solidFill>
                  <a:prstClr val="white"/>
                </a:solidFill>
                <a:latin typeface="Calibri"/>
              </a:rPr>
              <a:t>tấn</a:t>
            </a:r>
            <a:r>
              <a:rPr lang="en-US" dirty="0">
                <a:solidFill>
                  <a:prstClr val="white"/>
                </a:solidFill>
                <a:latin typeface="Calibri"/>
              </a:rPr>
              <a:t> </a:t>
            </a:r>
            <a:r>
              <a:rPr lang="en-US" dirty="0" err="1">
                <a:solidFill>
                  <a:prstClr val="white"/>
                </a:solidFill>
                <a:latin typeface="Calibri"/>
              </a:rPr>
              <a:t>công</a:t>
            </a:r>
            <a:r>
              <a:rPr lang="en-US" dirty="0">
                <a:solidFill>
                  <a:prstClr val="white"/>
                </a:solidFill>
                <a:latin typeface="Calibri"/>
              </a:rPr>
              <a:t> </a:t>
            </a:r>
            <a:r>
              <a:rPr lang="en-US" dirty="0" err="1">
                <a:solidFill>
                  <a:prstClr val="white"/>
                </a:solidFill>
                <a:latin typeface="Calibri"/>
              </a:rPr>
              <a:t>không</a:t>
            </a:r>
            <a:r>
              <a:rPr lang="en-US" dirty="0">
                <a:solidFill>
                  <a:prstClr val="white"/>
                </a:solidFill>
                <a:latin typeface="Calibri"/>
              </a:rPr>
              <a:t> </a:t>
            </a:r>
            <a:r>
              <a:rPr lang="en-US" dirty="0" err="1">
                <a:solidFill>
                  <a:prstClr val="white"/>
                </a:solidFill>
                <a:latin typeface="Calibri"/>
              </a:rPr>
              <a:t>dây</a:t>
            </a:r>
            <a:endParaRPr lang="en-US" dirty="0">
              <a:solidFill>
                <a:prstClr val="white"/>
              </a:solidFill>
              <a:latin typeface="Calibri"/>
            </a:endParaRPr>
          </a:p>
        </p:txBody>
      </p:sp>
      <p:sp>
        <p:nvSpPr>
          <p:cNvPr id="10" name="Oval 9"/>
          <p:cNvSpPr/>
          <p:nvPr/>
        </p:nvSpPr>
        <p:spPr>
          <a:xfrm>
            <a:off x="9016007" y="1873022"/>
            <a:ext cx="1645067"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Bẻ</a:t>
            </a:r>
            <a:r>
              <a:rPr lang="en-US" dirty="0">
                <a:solidFill>
                  <a:prstClr val="white"/>
                </a:solidFill>
                <a:latin typeface="Calibri"/>
              </a:rPr>
              <a:t> </a:t>
            </a:r>
            <a:r>
              <a:rPr lang="en-US" dirty="0" err="1">
                <a:solidFill>
                  <a:prstClr val="white"/>
                </a:solidFill>
                <a:latin typeface="Calibri"/>
              </a:rPr>
              <a:t>khóa</a:t>
            </a:r>
            <a:r>
              <a:rPr lang="en-US" dirty="0">
                <a:solidFill>
                  <a:prstClr val="white"/>
                </a:solidFill>
                <a:latin typeface="Calibri"/>
              </a:rPr>
              <a:t> </a:t>
            </a:r>
            <a:r>
              <a:rPr lang="en-US" dirty="0" err="1">
                <a:solidFill>
                  <a:prstClr val="white"/>
                </a:solidFill>
                <a:latin typeface="Calibri"/>
              </a:rPr>
              <a:t>những</a:t>
            </a:r>
            <a:r>
              <a:rPr lang="en-US" dirty="0">
                <a:solidFill>
                  <a:prstClr val="white"/>
                </a:solidFill>
                <a:latin typeface="Calibri"/>
              </a:rPr>
              <a:t> </a:t>
            </a:r>
            <a:r>
              <a:rPr lang="en-US" dirty="0" err="1">
                <a:solidFill>
                  <a:prstClr val="white"/>
                </a:solidFill>
                <a:latin typeface="Calibri"/>
              </a:rPr>
              <a:t>mã</a:t>
            </a:r>
            <a:r>
              <a:rPr lang="en-US" dirty="0">
                <a:solidFill>
                  <a:prstClr val="white"/>
                </a:solidFill>
                <a:latin typeface="Calibri"/>
              </a:rPr>
              <a:t> </a:t>
            </a:r>
            <a:r>
              <a:rPr lang="en-US" dirty="0" err="1">
                <a:solidFill>
                  <a:prstClr val="white"/>
                </a:solidFill>
                <a:latin typeface="Calibri"/>
              </a:rPr>
              <a:t>hóa</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1" name="Oval 10"/>
          <p:cNvSpPr/>
          <p:nvPr/>
        </p:nvSpPr>
        <p:spPr>
          <a:xfrm>
            <a:off x="1752468" y="3364809"/>
            <a:ext cx="8565865" cy="8515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solidFill>
                <a:latin typeface="Calibri"/>
              </a:rPr>
              <a:t>Compromise </a:t>
            </a:r>
            <a:r>
              <a:rPr lang="en-US" dirty="0" err="1">
                <a:solidFill>
                  <a:prstClr val="white"/>
                </a:solidFill>
                <a:latin typeface="Calibri"/>
              </a:rPr>
              <a:t>mạng</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2" name="Oval 11"/>
          <p:cNvSpPr/>
          <p:nvPr/>
        </p:nvSpPr>
        <p:spPr>
          <a:xfrm>
            <a:off x="1752469" y="4816509"/>
            <a:ext cx="8565865"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marL="13335"/>
            <a:r>
              <a:rPr lang="vi-VN" kern="0" spc="-10" dirty="0">
                <a:solidFill>
                  <a:prstClr val="black"/>
                </a:solidFill>
                <a:latin typeface="Arial" panose="020B0604020202020204" pitchFamily="34" charset="0"/>
              </a:rPr>
              <a:t>Mục tiêu của phương pháp hack không dây là thỏa hiệp mạng wifi để có được quyền truy cập trái phép vào tài nguyên mạng</a:t>
            </a:r>
          </a:p>
        </p:txBody>
      </p:sp>
      <p:cxnSp>
        <p:nvCxnSpPr>
          <p:cNvPr id="17" name="Elbow Connector 16"/>
          <p:cNvCxnSpPr>
            <a:stCxn id="10" idx="0"/>
            <a:endCxn id="6" idx="0"/>
          </p:cNvCxnSpPr>
          <p:nvPr/>
        </p:nvCxnSpPr>
        <p:spPr>
          <a:xfrm rot="16200000" flipV="1">
            <a:off x="6148697" y="-1816822"/>
            <a:ext cx="12700" cy="7379687"/>
          </a:xfrm>
          <a:prstGeom prst="bentConnector3">
            <a:avLst>
              <a:gd name="adj1" fmla="val 180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6" idx="6"/>
            <a:endCxn id="7" idx="2"/>
          </p:cNvCxnSpPr>
          <p:nvPr/>
        </p:nvCxnSpPr>
        <p:spPr>
          <a:xfrm>
            <a:off x="3279902" y="2473181"/>
            <a:ext cx="207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6"/>
            <a:endCxn id="8" idx="2"/>
          </p:cNvCxnSpPr>
          <p:nvPr/>
        </p:nvCxnSpPr>
        <p:spPr>
          <a:xfrm>
            <a:off x="5050247" y="2473181"/>
            <a:ext cx="318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6"/>
            <a:endCxn id="9" idx="2"/>
          </p:cNvCxnSpPr>
          <p:nvPr/>
        </p:nvCxnSpPr>
        <p:spPr>
          <a:xfrm>
            <a:off x="7051959" y="2473181"/>
            <a:ext cx="1448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6"/>
            <a:endCxn id="10" idx="2"/>
          </p:cNvCxnSpPr>
          <p:nvPr/>
        </p:nvCxnSpPr>
        <p:spPr>
          <a:xfrm>
            <a:off x="8879564" y="2473181"/>
            <a:ext cx="136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1"/>
            <a:endCxn id="6" idx="4"/>
          </p:cNvCxnSpPr>
          <p:nvPr/>
        </p:nvCxnSpPr>
        <p:spPr>
          <a:xfrm flipH="1" flipV="1">
            <a:off x="2458853" y="3073340"/>
            <a:ext cx="548056"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7"/>
            <a:endCxn id="10" idx="4"/>
          </p:cNvCxnSpPr>
          <p:nvPr/>
        </p:nvCxnSpPr>
        <p:spPr>
          <a:xfrm flipV="1">
            <a:off x="9063890" y="3073340"/>
            <a:ext cx="774650"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2" idx="0"/>
            <a:endCxn id="12" idx="0"/>
          </p:cNvCxnSpPr>
          <p:nvPr/>
        </p:nvCxnSpPr>
        <p:spPr>
          <a:xfrm>
            <a:off x="6035401" y="481650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2" idx="0"/>
            <a:endCxn id="11" idx="4"/>
          </p:cNvCxnSpPr>
          <p:nvPr/>
        </p:nvCxnSpPr>
        <p:spPr>
          <a:xfrm flipH="1" flipV="1">
            <a:off x="6035401" y="4216351"/>
            <a:ext cx="1" cy="600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6353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33</a:t>
            </a:fld>
            <a:endParaRPr dirty="0"/>
          </a:p>
        </p:txBody>
      </p:sp>
      <p:sp>
        <p:nvSpPr>
          <p:cNvPr id="5" name="Rectangle 4"/>
          <p:cNvSpPr/>
          <p:nvPr/>
        </p:nvSpPr>
        <p:spPr>
          <a:xfrm>
            <a:off x="1897911" y="1237371"/>
            <a:ext cx="8408922"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0" dirty="0" err="1">
                <a:solidFill>
                  <a:prstClr val="white"/>
                </a:solidFill>
                <a:latin typeface="Calibri"/>
              </a:rPr>
              <a:t>Tìm</a:t>
            </a:r>
            <a:r>
              <a:rPr lang="en-US" spc="-10" dirty="0">
                <a:solidFill>
                  <a:prstClr val="white"/>
                </a:solidFill>
                <a:latin typeface="Calibri"/>
              </a:rPr>
              <a:t> </a:t>
            </a:r>
            <a:r>
              <a:rPr lang="en-US" spc="-10" dirty="0" err="1">
                <a:solidFill>
                  <a:prstClr val="white"/>
                </a:solidFill>
                <a:latin typeface="Calibri"/>
              </a:rPr>
              <a:t>mạng</a:t>
            </a:r>
            <a:r>
              <a:rPr lang="en-US" spc="-10" dirty="0">
                <a:solidFill>
                  <a:prstClr val="white"/>
                </a:solidFill>
                <a:latin typeface="Calibri"/>
              </a:rPr>
              <a:t> </a:t>
            </a:r>
            <a:r>
              <a:rPr lang="en-US" spc="-10" dirty="0" err="1">
                <a:solidFill>
                  <a:prstClr val="white"/>
                </a:solidFill>
                <a:latin typeface="Calibri"/>
              </a:rPr>
              <a:t>wifi</a:t>
            </a:r>
            <a:r>
              <a:rPr lang="en-US" spc="-10" dirty="0">
                <a:solidFill>
                  <a:prstClr val="white"/>
                </a:solidFill>
                <a:latin typeface="Calibri"/>
              </a:rPr>
              <a:t> </a:t>
            </a:r>
            <a:r>
              <a:rPr lang="en-US" spc="-10" dirty="0" err="1">
                <a:solidFill>
                  <a:prstClr val="white"/>
                </a:solidFill>
                <a:latin typeface="Calibri"/>
              </a:rPr>
              <a:t>để</a:t>
            </a:r>
            <a:r>
              <a:rPr lang="en-US" spc="-10" dirty="0">
                <a:solidFill>
                  <a:prstClr val="white"/>
                </a:solidFill>
                <a:latin typeface="Calibri"/>
              </a:rPr>
              <a:t> </a:t>
            </a:r>
            <a:r>
              <a:rPr lang="en-US" spc="-10" dirty="0" err="1">
                <a:solidFill>
                  <a:prstClr val="white"/>
                </a:solidFill>
                <a:latin typeface="Calibri"/>
              </a:rPr>
              <a:t>tấn</a:t>
            </a:r>
            <a:r>
              <a:rPr lang="en-US" spc="-10" dirty="0">
                <a:solidFill>
                  <a:prstClr val="white"/>
                </a:solidFill>
                <a:latin typeface="Calibri"/>
              </a:rPr>
              <a:t> </a:t>
            </a:r>
            <a:r>
              <a:rPr lang="en-US" spc="-10" dirty="0" err="1">
                <a:solidFill>
                  <a:prstClr val="white"/>
                </a:solidFill>
                <a:latin typeface="Calibri"/>
              </a:rPr>
              <a:t>công</a:t>
            </a:r>
            <a:endParaRPr lang="en-US" dirty="0">
              <a:solidFill>
                <a:prstClr val="white"/>
              </a:solidFill>
              <a:latin typeface="Calibri"/>
            </a:endParaRPr>
          </a:p>
        </p:txBody>
      </p:sp>
      <p:sp>
        <p:nvSpPr>
          <p:cNvPr id="6" name="Rectangle 5"/>
          <p:cNvSpPr/>
          <p:nvPr/>
        </p:nvSpPr>
        <p:spPr>
          <a:xfrm>
            <a:off x="1897911" y="2133600"/>
            <a:ext cx="2625598" cy="3321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0" dirty="0" err="1">
                <a:solidFill>
                  <a:prstClr val="white"/>
                </a:solidFill>
                <a:latin typeface="Calibri"/>
              </a:rPr>
              <a:t>Nhiệm</a:t>
            </a:r>
            <a:r>
              <a:rPr lang="en-US" spc="-10" dirty="0">
                <a:solidFill>
                  <a:prstClr val="white"/>
                </a:solidFill>
                <a:latin typeface="Calibri"/>
              </a:rPr>
              <a:t> </a:t>
            </a:r>
            <a:r>
              <a:rPr lang="en-US" spc="-10" dirty="0" err="1">
                <a:solidFill>
                  <a:prstClr val="white"/>
                </a:solidFill>
                <a:latin typeface="Calibri"/>
              </a:rPr>
              <a:t>vụ</a:t>
            </a:r>
            <a:r>
              <a:rPr lang="en-US" spc="-10" dirty="0">
                <a:solidFill>
                  <a:prstClr val="white"/>
                </a:solidFill>
                <a:latin typeface="Calibri"/>
              </a:rPr>
              <a:t> </a:t>
            </a:r>
            <a:r>
              <a:rPr lang="en-US" spc="-10" dirty="0" err="1">
                <a:solidFill>
                  <a:prstClr val="white"/>
                </a:solidFill>
                <a:latin typeface="Calibri"/>
              </a:rPr>
              <a:t>đầu</a:t>
            </a:r>
            <a:r>
              <a:rPr lang="en-US" spc="-10" dirty="0">
                <a:solidFill>
                  <a:prstClr val="white"/>
                </a:solidFill>
                <a:latin typeface="Calibri"/>
              </a:rPr>
              <a:t> </a:t>
            </a:r>
            <a:r>
              <a:rPr lang="en-US" spc="-10" dirty="0" err="1">
                <a:solidFill>
                  <a:prstClr val="white"/>
                </a:solidFill>
                <a:latin typeface="Calibri"/>
              </a:rPr>
              <a:t>tiên</a:t>
            </a:r>
            <a:r>
              <a:rPr lang="en-US" spc="-10" dirty="0">
                <a:solidFill>
                  <a:prstClr val="white"/>
                </a:solidFill>
                <a:latin typeface="Calibri"/>
              </a:rPr>
              <a:t> </a:t>
            </a:r>
            <a:r>
              <a:rPr lang="en-US" spc="-10" dirty="0" err="1">
                <a:solidFill>
                  <a:prstClr val="white"/>
                </a:solidFill>
                <a:latin typeface="Calibri"/>
              </a:rPr>
              <a:t>mà</a:t>
            </a:r>
            <a:r>
              <a:rPr lang="en-US" spc="-10" dirty="0">
                <a:solidFill>
                  <a:prstClr val="white"/>
                </a:solidFill>
                <a:latin typeface="Calibri"/>
              </a:rPr>
              <a:t> </a:t>
            </a:r>
            <a:r>
              <a:rPr lang="en-US" spc="-10" dirty="0" err="1">
                <a:solidFill>
                  <a:prstClr val="white"/>
                </a:solidFill>
                <a:latin typeface="Calibri"/>
              </a:rPr>
              <a:t>kẻ</a:t>
            </a:r>
            <a:r>
              <a:rPr lang="en-US" spc="-10" dirty="0">
                <a:solidFill>
                  <a:prstClr val="white"/>
                </a:solidFill>
                <a:latin typeface="Calibri"/>
              </a:rPr>
              <a:t> </a:t>
            </a:r>
            <a:r>
              <a:rPr lang="en-US" spc="-10" dirty="0" err="1">
                <a:solidFill>
                  <a:prstClr val="white"/>
                </a:solidFill>
                <a:latin typeface="Calibri"/>
              </a:rPr>
              <a:t>tấn</a:t>
            </a:r>
            <a:r>
              <a:rPr lang="en-US" spc="-10" dirty="0">
                <a:solidFill>
                  <a:prstClr val="white"/>
                </a:solidFill>
                <a:latin typeface="Calibri"/>
              </a:rPr>
              <a:t> </a:t>
            </a:r>
            <a:r>
              <a:rPr lang="en-US" spc="-10" dirty="0" err="1">
                <a:solidFill>
                  <a:prstClr val="white"/>
                </a:solidFill>
                <a:latin typeface="Calibri"/>
              </a:rPr>
              <a:t>công</a:t>
            </a:r>
            <a:r>
              <a:rPr lang="en-US" spc="-10" dirty="0">
                <a:solidFill>
                  <a:prstClr val="white"/>
                </a:solidFill>
                <a:latin typeface="Calibri"/>
              </a:rPr>
              <a:t> </a:t>
            </a:r>
            <a:r>
              <a:rPr lang="en-US" spc="-10" dirty="0" err="1">
                <a:solidFill>
                  <a:prstClr val="white"/>
                </a:solidFill>
                <a:latin typeface="Calibri"/>
              </a:rPr>
              <a:t>sẽ</a:t>
            </a:r>
            <a:r>
              <a:rPr lang="en-US" spc="-10" dirty="0">
                <a:solidFill>
                  <a:prstClr val="white"/>
                </a:solidFill>
                <a:latin typeface="Calibri"/>
              </a:rPr>
              <a:t> </a:t>
            </a:r>
            <a:r>
              <a:rPr lang="en-US" spc="-10" dirty="0" err="1">
                <a:solidFill>
                  <a:prstClr val="white"/>
                </a:solidFill>
                <a:latin typeface="Calibri"/>
              </a:rPr>
              <a:t>thông</a:t>
            </a:r>
            <a:r>
              <a:rPr lang="en-US" spc="-10" dirty="0">
                <a:solidFill>
                  <a:prstClr val="white"/>
                </a:solidFill>
                <a:latin typeface="Calibri"/>
              </a:rPr>
              <a:t> qua </a:t>
            </a:r>
            <a:r>
              <a:rPr lang="en-US" spc="-10" dirty="0" err="1">
                <a:solidFill>
                  <a:prstClr val="white"/>
                </a:solidFill>
                <a:latin typeface="Calibri"/>
              </a:rPr>
              <a:t>tìm</a:t>
            </a:r>
            <a:r>
              <a:rPr lang="en-US" spc="-10" dirty="0">
                <a:solidFill>
                  <a:prstClr val="white"/>
                </a:solidFill>
                <a:latin typeface="Calibri"/>
              </a:rPr>
              <a:t> </a:t>
            </a:r>
            <a:r>
              <a:rPr lang="en-US" spc="-10" dirty="0" err="1">
                <a:solidFill>
                  <a:prstClr val="white"/>
                </a:solidFill>
                <a:latin typeface="Calibri"/>
              </a:rPr>
              <a:t>kiếm</a:t>
            </a:r>
            <a:r>
              <a:rPr lang="en-US" spc="-10" dirty="0">
                <a:solidFill>
                  <a:prstClr val="white"/>
                </a:solidFill>
                <a:latin typeface="Calibri"/>
              </a:rPr>
              <a:t> </a:t>
            </a:r>
            <a:r>
              <a:rPr lang="en-US" spc="-10" dirty="0" err="1">
                <a:solidFill>
                  <a:prstClr val="white"/>
                </a:solidFill>
                <a:latin typeface="Calibri"/>
              </a:rPr>
              <a:t>mục</a:t>
            </a:r>
            <a:r>
              <a:rPr lang="en-US" spc="-10" dirty="0">
                <a:solidFill>
                  <a:prstClr val="white"/>
                </a:solidFill>
                <a:latin typeface="Calibri"/>
              </a:rPr>
              <a:t> </a:t>
            </a:r>
            <a:r>
              <a:rPr lang="en-US" spc="-10" dirty="0" err="1">
                <a:solidFill>
                  <a:prstClr val="white"/>
                </a:solidFill>
                <a:latin typeface="Calibri"/>
              </a:rPr>
              <a:t>tiêu</a:t>
            </a:r>
            <a:r>
              <a:rPr lang="en-US" spc="-10" dirty="0">
                <a:solidFill>
                  <a:prstClr val="white"/>
                </a:solidFill>
                <a:latin typeface="Calibri"/>
              </a:rPr>
              <a:t> </a:t>
            </a:r>
            <a:r>
              <a:rPr lang="en-US" spc="-10" dirty="0" err="1">
                <a:solidFill>
                  <a:prstClr val="white"/>
                </a:solidFill>
                <a:latin typeface="Calibri"/>
              </a:rPr>
              <a:t>trong</a:t>
            </a:r>
            <a:r>
              <a:rPr lang="en-US" spc="-10" dirty="0">
                <a:solidFill>
                  <a:prstClr val="white"/>
                </a:solidFill>
                <a:latin typeface="Calibri"/>
              </a:rPr>
              <a:t> </a:t>
            </a:r>
            <a:r>
              <a:rPr lang="en-US" spc="-10" dirty="0" err="1">
                <a:solidFill>
                  <a:prstClr val="white"/>
                </a:solidFill>
                <a:latin typeface="Calibri"/>
              </a:rPr>
              <a:t>phạm</a:t>
            </a:r>
            <a:r>
              <a:rPr lang="en-US" spc="-10" dirty="0">
                <a:solidFill>
                  <a:prstClr val="white"/>
                </a:solidFill>
                <a:latin typeface="Calibri"/>
              </a:rPr>
              <a:t> vi </a:t>
            </a:r>
            <a:r>
              <a:rPr lang="en-US" spc="-10" dirty="0" err="1">
                <a:solidFill>
                  <a:prstClr val="white"/>
                </a:solidFill>
                <a:latin typeface="Calibri"/>
              </a:rPr>
              <a:t>để</a:t>
            </a:r>
            <a:r>
              <a:rPr lang="en-US" spc="-10" dirty="0">
                <a:solidFill>
                  <a:prstClr val="white"/>
                </a:solidFill>
                <a:latin typeface="Calibri"/>
              </a:rPr>
              <a:t> </a:t>
            </a:r>
            <a:r>
              <a:rPr lang="en-US" spc="-10" dirty="0" err="1">
                <a:solidFill>
                  <a:prstClr val="white"/>
                </a:solidFill>
                <a:latin typeface="Calibri"/>
              </a:rPr>
              <a:t>tìm</a:t>
            </a:r>
            <a:r>
              <a:rPr lang="en-US" spc="-10" dirty="0">
                <a:solidFill>
                  <a:prstClr val="white"/>
                </a:solidFill>
                <a:latin typeface="Calibri"/>
              </a:rPr>
              <a:t> </a:t>
            </a:r>
            <a:r>
              <a:rPr lang="en-US" spc="-10" dirty="0" err="1">
                <a:solidFill>
                  <a:prstClr val="white"/>
                </a:solidFill>
                <a:latin typeface="Calibri"/>
              </a:rPr>
              <a:t>ra</a:t>
            </a:r>
            <a:r>
              <a:rPr lang="en-US" spc="-10" dirty="0">
                <a:solidFill>
                  <a:prstClr val="white"/>
                </a:solidFill>
                <a:latin typeface="Calibri"/>
              </a:rPr>
              <a:t> </a:t>
            </a:r>
            <a:r>
              <a:rPr lang="en-US" spc="-10" dirty="0" err="1">
                <a:solidFill>
                  <a:prstClr val="white"/>
                </a:solidFill>
                <a:latin typeface="Calibri"/>
              </a:rPr>
              <a:t>mạng</a:t>
            </a:r>
            <a:r>
              <a:rPr lang="en-US" spc="-10" dirty="0">
                <a:solidFill>
                  <a:prstClr val="white"/>
                </a:solidFill>
                <a:latin typeface="Calibri"/>
              </a:rPr>
              <a:t> </a:t>
            </a:r>
            <a:r>
              <a:rPr lang="en-US" spc="-10" dirty="0" err="1">
                <a:solidFill>
                  <a:prstClr val="white"/>
                </a:solidFill>
                <a:latin typeface="Calibri"/>
              </a:rPr>
              <a:t>tốt</a:t>
            </a:r>
            <a:r>
              <a:rPr lang="en-US" spc="-10" dirty="0">
                <a:solidFill>
                  <a:prstClr val="white"/>
                </a:solidFill>
                <a:latin typeface="Calibri"/>
              </a:rPr>
              <a:t> </a:t>
            </a:r>
            <a:r>
              <a:rPr lang="en-US" spc="-10" dirty="0" err="1">
                <a:solidFill>
                  <a:prstClr val="white"/>
                </a:solidFill>
                <a:latin typeface="Calibri"/>
              </a:rPr>
              <a:t>nhất</a:t>
            </a:r>
            <a:r>
              <a:rPr lang="en-US" spc="-10" dirty="0">
                <a:solidFill>
                  <a:prstClr val="white"/>
                </a:solidFill>
                <a:latin typeface="Calibri"/>
              </a:rPr>
              <a:t> </a:t>
            </a:r>
            <a:r>
              <a:rPr lang="en-US" spc="-10" dirty="0" err="1">
                <a:solidFill>
                  <a:prstClr val="white"/>
                </a:solidFill>
                <a:latin typeface="Calibri"/>
              </a:rPr>
              <a:t>để</a:t>
            </a:r>
            <a:r>
              <a:rPr lang="en-US" spc="-10" dirty="0">
                <a:solidFill>
                  <a:prstClr val="white"/>
                </a:solidFill>
                <a:latin typeface="Calibri"/>
              </a:rPr>
              <a:t> </a:t>
            </a:r>
            <a:r>
              <a:rPr lang="en-US" spc="-10" dirty="0" err="1">
                <a:solidFill>
                  <a:prstClr val="white"/>
                </a:solidFill>
                <a:latin typeface="Calibri"/>
              </a:rPr>
              <a:t>tấn</a:t>
            </a:r>
            <a:r>
              <a:rPr lang="en-US" spc="-10" dirty="0">
                <a:solidFill>
                  <a:prstClr val="white"/>
                </a:solidFill>
                <a:latin typeface="Calibri"/>
              </a:rPr>
              <a:t> </a:t>
            </a:r>
            <a:r>
              <a:rPr lang="en-US" spc="-10" dirty="0" err="1">
                <a:solidFill>
                  <a:prstClr val="white"/>
                </a:solidFill>
                <a:latin typeface="Calibri"/>
              </a:rPr>
              <a:t>công</a:t>
            </a:r>
            <a:endParaRPr lang="en-US" dirty="0">
              <a:solidFill>
                <a:prstClr val="white"/>
              </a:solidFill>
              <a:latin typeface="Calibri"/>
            </a:endParaRPr>
          </a:p>
        </p:txBody>
      </p:sp>
      <p:sp>
        <p:nvSpPr>
          <p:cNvPr id="7" name="Rectangle 6"/>
          <p:cNvSpPr/>
          <p:nvPr/>
        </p:nvSpPr>
        <p:spPr>
          <a:xfrm>
            <a:off x="4730772" y="2119742"/>
            <a:ext cx="2743200" cy="1651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pc="-10" dirty="0">
                <a:solidFill>
                  <a:prstClr val="white"/>
                </a:solidFill>
                <a:latin typeface="Arial" panose="020B0604020202020204" pitchFamily="34" charset="0"/>
              </a:rPr>
              <a:t>lái xe xung quanh với </a:t>
            </a:r>
            <a:r>
              <a:rPr lang="en-US" spc="-10" dirty="0">
                <a:solidFill>
                  <a:prstClr val="white"/>
                </a:solidFill>
                <a:latin typeface="Calibri"/>
              </a:rPr>
              <a:t>M</a:t>
            </a:r>
            <a:r>
              <a:rPr lang="vi-VN" spc="-10" dirty="0">
                <a:solidFill>
                  <a:prstClr val="white"/>
                </a:solidFill>
                <a:latin typeface="Arial" panose="020B0604020202020204" pitchFamily="34" charset="0"/>
              </a:rPr>
              <a:t>áy tính xách tay kích hoạt wifi được cài đặt với một công cụ khám phá </a:t>
            </a:r>
            <a:r>
              <a:rPr lang="en-US" spc="-10" dirty="0" err="1">
                <a:solidFill>
                  <a:prstClr val="white"/>
                </a:solidFill>
                <a:latin typeface="Calibri"/>
              </a:rPr>
              <a:t>mạng</a:t>
            </a:r>
            <a:r>
              <a:rPr lang="en-US" spc="-10" dirty="0">
                <a:solidFill>
                  <a:prstClr val="white"/>
                </a:solidFill>
                <a:latin typeface="Calibri"/>
              </a:rPr>
              <a:t> </a:t>
            </a:r>
            <a:r>
              <a:rPr lang="vi-VN" spc="-10" dirty="0">
                <a:solidFill>
                  <a:prstClr val="white"/>
                </a:solidFill>
                <a:latin typeface="Arial" panose="020B0604020202020204" pitchFamily="34" charset="0"/>
              </a:rPr>
              <a:t>không dây và vạch ra các mạng không dây hoạt động</a:t>
            </a:r>
            <a:r>
              <a:rPr lang="en-US" spc="-10" dirty="0">
                <a:solidFill>
                  <a:prstClr val="white"/>
                </a:solidFill>
                <a:latin typeface="Calibri"/>
              </a:rPr>
              <a:t/>
            </a:r>
            <a:br>
              <a:rPr lang="en-US" spc="-10" dirty="0">
                <a:solidFill>
                  <a:prstClr val="white"/>
                </a:solidFill>
                <a:latin typeface="Calibri"/>
              </a:rPr>
            </a:br>
            <a:endParaRPr lang="en-US" dirty="0">
              <a:solidFill>
                <a:prstClr val="white"/>
              </a:solidFill>
              <a:latin typeface="Calibri"/>
            </a:endParaRPr>
          </a:p>
        </p:txBody>
      </p:sp>
      <p:sp>
        <p:nvSpPr>
          <p:cNvPr id="8" name="Rectangle 7"/>
          <p:cNvSpPr/>
          <p:nvPr/>
        </p:nvSpPr>
        <p:spPr>
          <a:xfrm>
            <a:off x="4730772" y="4030183"/>
            <a:ext cx="2743200" cy="135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0" dirty="0">
                <a:solidFill>
                  <a:prstClr val="white"/>
                </a:solidFill>
                <a:latin typeface="Calibri"/>
              </a:rPr>
              <a:t>Ta </a:t>
            </a:r>
            <a:r>
              <a:rPr lang="en-US" spc="-10" dirty="0" err="1">
                <a:solidFill>
                  <a:prstClr val="white"/>
                </a:solidFill>
                <a:latin typeface="Calibri"/>
              </a:rPr>
              <a:t>sẽ</a:t>
            </a:r>
            <a:r>
              <a:rPr lang="en-US" spc="-10" dirty="0">
                <a:solidFill>
                  <a:prstClr val="white"/>
                </a:solidFill>
                <a:latin typeface="Calibri"/>
              </a:rPr>
              <a:t> </a:t>
            </a:r>
            <a:r>
              <a:rPr lang="en-US" spc="-10" dirty="0" err="1">
                <a:solidFill>
                  <a:prstClr val="white"/>
                </a:solidFill>
                <a:latin typeface="Calibri"/>
              </a:rPr>
              <a:t>cần</a:t>
            </a:r>
            <a:r>
              <a:rPr lang="en-US" spc="-10" dirty="0">
                <a:solidFill>
                  <a:prstClr val="white"/>
                </a:solidFill>
                <a:latin typeface="Calibri"/>
              </a:rPr>
              <a:t> </a:t>
            </a:r>
            <a:r>
              <a:rPr lang="en-US" spc="-10" dirty="0" err="1">
                <a:solidFill>
                  <a:prstClr val="white"/>
                </a:solidFill>
                <a:latin typeface="Calibri"/>
              </a:rPr>
              <a:t>những</a:t>
            </a:r>
            <a:r>
              <a:rPr lang="en-US" spc="-10" dirty="0">
                <a:solidFill>
                  <a:prstClr val="white"/>
                </a:solidFill>
                <a:latin typeface="Calibri"/>
              </a:rPr>
              <a:t> </a:t>
            </a:r>
            <a:r>
              <a:rPr lang="en-US" spc="-10" dirty="0" err="1">
                <a:solidFill>
                  <a:prstClr val="white"/>
                </a:solidFill>
                <a:latin typeface="Calibri"/>
              </a:rPr>
              <a:t>thứ</a:t>
            </a:r>
            <a:r>
              <a:rPr lang="en-US" spc="-10" dirty="0">
                <a:solidFill>
                  <a:prstClr val="white"/>
                </a:solidFill>
                <a:latin typeface="Calibri"/>
              </a:rPr>
              <a:t> </a:t>
            </a:r>
            <a:r>
              <a:rPr lang="en-US" spc="-10" dirty="0" err="1">
                <a:solidFill>
                  <a:prstClr val="white"/>
                </a:solidFill>
                <a:latin typeface="Calibri"/>
              </a:rPr>
              <a:t>này</a:t>
            </a:r>
            <a:r>
              <a:rPr lang="en-US" spc="-10" dirty="0">
                <a:solidFill>
                  <a:prstClr val="white"/>
                </a:solidFill>
                <a:latin typeface="Calibri"/>
              </a:rPr>
              <a:t> </a:t>
            </a:r>
            <a:r>
              <a:rPr lang="en-US" spc="-10" dirty="0" err="1">
                <a:solidFill>
                  <a:prstClr val="white"/>
                </a:solidFill>
                <a:latin typeface="Calibri"/>
              </a:rPr>
              <a:t>để</a:t>
            </a:r>
            <a:r>
              <a:rPr lang="en-US" spc="-10" dirty="0">
                <a:solidFill>
                  <a:prstClr val="white"/>
                </a:solidFill>
                <a:latin typeface="Calibri"/>
              </a:rPr>
              <a:t> </a:t>
            </a:r>
            <a:r>
              <a:rPr lang="en-US" spc="-10" dirty="0" err="1">
                <a:solidFill>
                  <a:prstClr val="white"/>
                </a:solidFill>
                <a:latin typeface="Calibri"/>
              </a:rPr>
              <a:t>khám</a:t>
            </a:r>
            <a:r>
              <a:rPr lang="en-US" spc="-10" dirty="0">
                <a:solidFill>
                  <a:prstClr val="white"/>
                </a:solidFill>
                <a:latin typeface="Calibri"/>
              </a:rPr>
              <a:t> </a:t>
            </a:r>
            <a:r>
              <a:rPr lang="en-US" spc="-10" dirty="0" err="1">
                <a:solidFill>
                  <a:prstClr val="white"/>
                </a:solidFill>
                <a:latin typeface="Calibri"/>
              </a:rPr>
              <a:t>phá</a:t>
            </a:r>
            <a:r>
              <a:rPr lang="en-US" spc="-10" dirty="0">
                <a:solidFill>
                  <a:prstClr val="white"/>
                </a:solidFill>
                <a:latin typeface="Calibri"/>
              </a:rPr>
              <a:t> </a:t>
            </a:r>
            <a:r>
              <a:rPr lang="en-US" spc="-10" dirty="0" err="1">
                <a:solidFill>
                  <a:prstClr val="white"/>
                </a:solidFill>
                <a:latin typeface="Calibri"/>
              </a:rPr>
              <a:t>mạng</a:t>
            </a:r>
            <a:r>
              <a:rPr lang="en-US" spc="-10" dirty="0">
                <a:solidFill>
                  <a:prstClr val="white"/>
                </a:solidFill>
                <a:latin typeface="Calibri"/>
              </a:rPr>
              <a:t> </a:t>
            </a:r>
            <a:r>
              <a:rPr lang="en-US" spc="-10" dirty="0" err="1">
                <a:solidFill>
                  <a:prstClr val="white"/>
                </a:solidFill>
                <a:latin typeface="Calibri"/>
              </a:rPr>
              <a:t>wifi</a:t>
            </a:r>
            <a:endParaRPr lang="en-US" dirty="0">
              <a:solidFill>
                <a:prstClr val="white"/>
              </a:solidFill>
              <a:latin typeface="Calibri"/>
            </a:endParaRPr>
          </a:p>
        </p:txBody>
      </p:sp>
      <p:sp>
        <p:nvSpPr>
          <p:cNvPr id="9" name="Rectangle 8"/>
          <p:cNvSpPr/>
          <p:nvPr/>
        </p:nvSpPr>
        <p:spPr>
          <a:xfrm>
            <a:off x="7696200" y="2133600"/>
            <a:ext cx="2645270" cy="758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0" dirty="0">
                <a:solidFill>
                  <a:prstClr val="white"/>
                </a:solidFill>
                <a:latin typeface="Calibri"/>
              </a:rPr>
              <a:t>Laptop </a:t>
            </a:r>
            <a:r>
              <a:rPr lang="en-US" spc="-10" dirty="0" err="1">
                <a:solidFill>
                  <a:prstClr val="white"/>
                </a:solidFill>
                <a:latin typeface="Calibri"/>
              </a:rPr>
              <a:t>với</a:t>
            </a:r>
            <a:r>
              <a:rPr lang="en-US" spc="-10" dirty="0">
                <a:solidFill>
                  <a:prstClr val="white"/>
                </a:solidFill>
                <a:latin typeface="Calibri"/>
              </a:rPr>
              <a:t> card </a:t>
            </a:r>
            <a:r>
              <a:rPr lang="en-US" spc="-10" dirty="0" err="1">
                <a:solidFill>
                  <a:prstClr val="white"/>
                </a:solidFill>
                <a:latin typeface="Calibri"/>
              </a:rPr>
              <a:t>wifi</a:t>
            </a:r>
            <a:endParaRPr lang="en-US" dirty="0">
              <a:solidFill>
                <a:prstClr val="white"/>
              </a:solidFill>
              <a:latin typeface="Calibri"/>
            </a:endParaRPr>
          </a:p>
        </p:txBody>
      </p:sp>
      <p:sp>
        <p:nvSpPr>
          <p:cNvPr id="10" name="Rectangle 9"/>
          <p:cNvSpPr/>
          <p:nvPr/>
        </p:nvSpPr>
        <p:spPr>
          <a:xfrm>
            <a:off x="7696200" y="3375972"/>
            <a:ext cx="260733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0" dirty="0">
                <a:solidFill>
                  <a:prstClr val="white"/>
                </a:solidFill>
                <a:latin typeface="Calibri"/>
              </a:rPr>
              <a:t>Antenna </a:t>
            </a:r>
            <a:r>
              <a:rPr lang="en-US" spc="-10" dirty="0" err="1">
                <a:solidFill>
                  <a:prstClr val="white"/>
                </a:solidFill>
                <a:latin typeface="Calibri"/>
              </a:rPr>
              <a:t>wifi</a:t>
            </a:r>
            <a:r>
              <a:rPr lang="en-US" spc="-10" dirty="0">
                <a:solidFill>
                  <a:prstClr val="white"/>
                </a:solidFill>
                <a:latin typeface="Calibri"/>
              </a:rPr>
              <a:t> </a:t>
            </a:r>
            <a:r>
              <a:rPr lang="en-US" spc="-10" dirty="0" err="1">
                <a:solidFill>
                  <a:prstClr val="white"/>
                </a:solidFill>
                <a:latin typeface="Calibri"/>
              </a:rPr>
              <a:t>bên</a:t>
            </a:r>
            <a:r>
              <a:rPr lang="en-US" spc="-10" dirty="0">
                <a:solidFill>
                  <a:prstClr val="white"/>
                </a:solidFill>
                <a:latin typeface="Calibri"/>
              </a:rPr>
              <a:t> </a:t>
            </a:r>
            <a:r>
              <a:rPr lang="en-US" spc="-10" dirty="0" err="1">
                <a:solidFill>
                  <a:prstClr val="white"/>
                </a:solidFill>
                <a:latin typeface="Calibri"/>
              </a:rPr>
              <a:t>ngoài</a:t>
            </a:r>
            <a:endParaRPr lang="en-US" dirty="0">
              <a:solidFill>
                <a:prstClr val="white"/>
              </a:solidFill>
              <a:latin typeface="Calibri"/>
            </a:endParaRPr>
          </a:p>
        </p:txBody>
      </p:sp>
      <p:sp>
        <p:nvSpPr>
          <p:cNvPr id="11" name="Rectangle 10"/>
          <p:cNvSpPr/>
          <p:nvPr/>
        </p:nvSpPr>
        <p:spPr>
          <a:xfrm>
            <a:off x="7696201" y="4598878"/>
            <a:ext cx="2645268" cy="866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0" dirty="0">
                <a:solidFill>
                  <a:prstClr val="white"/>
                </a:solidFill>
                <a:latin typeface="Calibri"/>
              </a:rPr>
              <a:t>C</a:t>
            </a:r>
            <a:r>
              <a:rPr lang="vi-VN" spc="-10" dirty="0">
                <a:solidFill>
                  <a:prstClr val="white"/>
                </a:solidFill>
                <a:latin typeface="Arial" panose="020B0604020202020204" pitchFamily="34" charset="0"/>
              </a:rPr>
              <a:t>hương trình k</a:t>
            </a:r>
            <a:r>
              <a:rPr lang="en-US" spc="-10" dirty="0" err="1">
                <a:solidFill>
                  <a:prstClr val="white"/>
                </a:solidFill>
                <a:latin typeface="Calibri"/>
              </a:rPr>
              <a:t>hai</a:t>
            </a:r>
            <a:r>
              <a:rPr lang="en-US" spc="-10" dirty="0">
                <a:solidFill>
                  <a:prstClr val="white"/>
                </a:solidFill>
                <a:latin typeface="Calibri"/>
              </a:rPr>
              <a:t> </a:t>
            </a:r>
            <a:r>
              <a:rPr lang="en-US" spc="-10" dirty="0" err="1">
                <a:solidFill>
                  <a:prstClr val="white"/>
                </a:solidFill>
                <a:latin typeface="Calibri"/>
              </a:rPr>
              <a:t>thác</a:t>
            </a:r>
            <a:r>
              <a:rPr lang="vi-VN" spc="-10" dirty="0">
                <a:solidFill>
                  <a:prstClr val="white"/>
                </a:solidFill>
                <a:latin typeface="Arial" panose="020B0604020202020204" pitchFamily="34" charset="0"/>
              </a:rPr>
              <a:t> mạng</a:t>
            </a:r>
            <a:endParaRPr lang="en-US" dirty="0">
              <a:solidFill>
                <a:prstClr val="white"/>
              </a:solidFill>
              <a:latin typeface="Calibri"/>
            </a:endParaRPr>
          </a:p>
        </p:txBody>
      </p:sp>
      <p:sp>
        <p:nvSpPr>
          <p:cNvPr id="12" name="Title 11"/>
          <p:cNvSpPr>
            <a:spLocks noGrp="1"/>
          </p:cNvSpPr>
          <p:nvPr>
            <p:ph type="title"/>
          </p:nvPr>
        </p:nvSpPr>
        <p:spPr/>
        <p:txBody>
          <a:bodyPr/>
          <a:lstStyle/>
          <a:p>
            <a:r>
              <a:rPr lang="vi-VN" spc="-5" dirty="0"/>
              <a:t>Phương </a:t>
            </a:r>
            <a:r>
              <a:rPr lang="vi-VN" spc="-10" dirty="0"/>
              <a:t>pháp </a:t>
            </a:r>
            <a:r>
              <a:rPr lang="vi-VN" spc="-5" dirty="0"/>
              <a:t>tấn</a:t>
            </a:r>
            <a:r>
              <a:rPr lang="vi-VN" spc="-15" dirty="0"/>
              <a:t> </a:t>
            </a:r>
            <a:r>
              <a:rPr lang="vi-VN" spc="-10" dirty="0"/>
              <a:t>công</a:t>
            </a:r>
            <a:endParaRPr lang="en-US" dirty="0"/>
          </a:p>
        </p:txBody>
      </p:sp>
      <p:cxnSp>
        <p:nvCxnSpPr>
          <p:cNvPr id="14" name="Elbow Connector 13"/>
          <p:cNvCxnSpPr>
            <a:stCxn id="6" idx="0"/>
            <a:endCxn id="9" idx="0"/>
          </p:cNvCxnSpPr>
          <p:nvPr/>
        </p:nvCxnSpPr>
        <p:spPr>
          <a:xfrm rot="16200000" flipH="1">
            <a:off x="6114772" y="-770463"/>
            <a:ext cx="1" cy="5808125"/>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p:cNvCxnSpPr>
          <p:nvPr/>
        </p:nvCxnSpPr>
        <p:spPr>
          <a:xfrm flipH="1">
            <a:off x="6096000" y="1618371"/>
            <a:ext cx="6372" cy="515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906293" y="5736810"/>
            <a:ext cx="8392159"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latin typeface="Calibri"/>
              </a:rPr>
              <a:t>Các</a:t>
            </a:r>
            <a:r>
              <a:rPr lang="en-US" dirty="0">
                <a:solidFill>
                  <a:prstClr val="white"/>
                </a:solidFill>
                <a:latin typeface="Calibri"/>
              </a:rPr>
              <a:t> tool: insider, </a:t>
            </a:r>
            <a:r>
              <a:rPr lang="en-US" dirty="0" err="1">
                <a:solidFill>
                  <a:prstClr val="white"/>
                </a:solidFill>
                <a:latin typeface="Calibri"/>
              </a:rPr>
              <a:t>NetSurveyor</a:t>
            </a:r>
            <a:r>
              <a:rPr lang="en-US" dirty="0">
                <a:solidFill>
                  <a:prstClr val="white"/>
                </a:solidFill>
                <a:latin typeface="Calibri"/>
              </a:rPr>
              <a:t>, </a:t>
            </a:r>
            <a:r>
              <a:rPr lang="en-US" dirty="0" err="1">
                <a:solidFill>
                  <a:prstClr val="white"/>
                </a:solidFill>
                <a:latin typeface="Calibri"/>
              </a:rPr>
              <a:t>NetStumbler</a:t>
            </a:r>
            <a:r>
              <a:rPr lang="en-US" dirty="0">
                <a:solidFill>
                  <a:prstClr val="white"/>
                </a:solidFill>
                <a:latin typeface="Calibri"/>
              </a:rPr>
              <a:t>, </a:t>
            </a:r>
            <a:r>
              <a:rPr lang="en-US" dirty="0" err="1">
                <a:solidFill>
                  <a:prstClr val="white"/>
                </a:solidFill>
                <a:latin typeface="Calibri"/>
              </a:rPr>
              <a:t>Vistumblert</a:t>
            </a:r>
            <a:r>
              <a:rPr lang="en-US" dirty="0">
                <a:solidFill>
                  <a:prstClr val="white"/>
                </a:solidFill>
                <a:latin typeface="Calibri"/>
              </a:rPr>
              <a:t>,…</a:t>
            </a:r>
          </a:p>
        </p:txBody>
      </p:sp>
    </p:spTree>
    <p:extLst>
      <p:ext uri="{BB962C8B-B14F-4D97-AF65-F5344CB8AC3E}">
        <p14:creationId xmlns:p14="http://schemas.microsoft.com/office/powerpoint/2010/main" val="34701803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2209800" y="1932276"/>
            <a:ext cx="7748523" cy="553998"/>
          </a:xfrm>
        </p:spPr>
        <p:txBody>
          <a:bodyPr/>
          <a:lstStyle/>
          <a:p>
            <a:pPr algn="l"/>
            <a:r>
              <a:rPr lang="en-US" spc="-10" dirty="0" err="1"/>
              <a:t>Việc</a:t>
            </a:r>
            <a:r>
              <a:rPr lang="en-US" spc="-10" dirty="0"/>
              <a:t> </a:t>
            </a:r>
            <a:r>
              <a:rPr lang="en-US" spc="-10" dirty="0" err="1"/>
              <a:t>tấn</a:t>
            </a:r>
            <a:r>
              <a:rPr lang="en-US" spc="-10" dirty="0"/>
              <a:t> </a:t>
            </a:r>
            <a:r>
              <a:rPr lang="en-US" spc="-10" dirty="0" err="1"/>
              <a:t>công</a:t>
            </a:r>
            <a:r>
              <a:rPr lang="en-US" spc="-10" dirty="0"/>
              <a:t> </a:t>
            </a:r>
            <a:r>
              <a:rPr lang="en-US" spc="-10" dirty="0" err="1"/>
              <a:t>một</a:t>
            </a:r>
            <a:r>
              <a:rPr lang="en-US" spc="-10" dirty="0"/>
              <a:t> </a:t>
            </a:r>
            <a:r>
              <a:rPr lang="en-US" spc="-10" dirty="0" err="1"/>
              <a:t>mạng</a:t>
            </a:r>
            <a:r>
              <a:rPr lang="en-US" spc="-10" dirty="0"/>
              <a:t> </a:t>
            </a:r>
            <a:r>
              <a:rPr lang="en-US" spc="-10" dirty="0" err="1"/>
              <a:t>không</a:t>
            </a:r>
            <a:r>
              <a:rPr lang="en-US" spc="-10" dirty="0"/>
              <a:t> </a:t>
            </a:r>
            <a:r>
              <a:rPr lang="en-US" spc="-10" dirty="0" err="1"/>
              <a:t>dây</a:t>
            </a:r>
            <a:r>
              <a:rPr lang="en-US" spc="-10" dirty="0"/>
              <a:t> </a:t>
            </a:r>
            <a:r>
              <a:rPr lang="en-US" spc="-10" dirty="0" err="1"/>
              <a:t>cần</a:t>
            </a:r>
            <a:r>
              <a:rPr lang="en-US" spc="-10" dirty="0"/>
              <a:t> </a:t>
            </a:r>
            <a:r>
              <a:rPr lang="en-US" spc="-10" dirty="0" err="1"/>
              <a:t>bắt</a:t>
            </a:r>
            <a:r>
              <a:rPr lang="en-US" spc="-10" dirty="0"/>
              <a:t> </a:t>
            </a:r>
            <a:r>
              <a:rPr lang="en-US" spc="-10" dirty="0" err="1"/>
              <a:t>đầu</a:t>
            </a:r>
            <a:r>
              <a:rPr lang="en-US" spc="-10" dirty="0"/>
              <a:t> </a:t>
            </a:r>
            <a:r>
              <a:rPr lang="en-US" spc="-10" dirty="0" err="1"/>
              <a:t>khai</a:t>
            </a:r>
            <a:r>
              <a:rPr lang="en-US" spc="-10" dirty="0"/>
              <a:t> </a:t>
            </a:r>
            <a:r>
              <a:rPr lang="en-US" spc="-10" dirty="0" err="1"/>
              <a:t>thác</a:t>
            </a:r>
            <a:r>
              <a:rPr lang="en-US" spc="-10" dirty="0"/>
              <a:t> </a:t>
            </a:r>
            <a:r>
              <a:rPr lang="en-US" spc="-10" dirty="0" err="1"/>
              <a:t>và</a:t>
            </a:r>
            <a:r>
              <a:rPr lang="en-US" spc="-10" dirty="0"/>
              <a:t> </a:t>
            </a:r>
            <a:r>
              <a:rPr lang="en-US" spc="-10" dirty="0" err="1"/>
              <a:t>theo</a:t>
            </a:r>
            <a:r>
              <a:rPr lang="en-US" spc="-10" dirty="0"/>
              <a:t> </a:t>
            </a:r>
            <a:r>
              <a:rPr lang="en-US" spc="-10" dirty="0" err="1"/>
              <a:t>dõi</a:t>
            </a:r>
            <a:r>
              <a:rPr lang="en-US" spc="-10" dirty="0"/>
              <a:t> </a:t>
            </a:r>
            <a:r>
              <a:rPr lang="en-US" spc="-10" dirty="0" err="1"/>
              <a:t>mạng</a:t>
            </a:r>
            <a:r>
              <a:rPr lang="en-US" spc="-10" dirty="0"/>
              <a:t> </a:t>
            </a:r>
            <a:r>
              <a:rPr lang="en-US" spc="-10" dirty="0" err="1"/>
              <a:t>không</a:t>
            </a:r>
            <a:r>
              <a:rPr lang="en-US" spc="-10" dirty="0"/>
              <a:t> </a:t>
            </a:r>
            <a:r>
              <a:rPr lang="en-US" spc="-10" dirty="0" err="1"/>
              <a:t>dây</a:t>
            </a:r>
            <a:r>
              <a:rPr lang="en-US" spc="-10" dirty="0"/>
              <a:t> </a:t>
            </a:r>
            <a:r>
              <a:rPr lang="en-US" spc="-10" dirty="0" err="1"/>
              <a:t>bằng</a:t>
            </a:r>
            <a:r>
              <a:rPr lang="en-US" spc="-10" dirty="0"/>
              <a:t> </a:t>
            </a:r>
            <a:r>
              <a:rPr lang="en-US" spc="-10" dirty="0" err="1"/>
              <a:t>phương</a:t>
            </a:r>
            <a:r>
              <a:rPr lang="en-US" spc="-10" dirty="0"/>
              <a:t> </a:t>
            </a:r>
            <a:r>
              <a:rPr lang="en-US" spc="-10" dirty="0" err="1"/>
              <a:t>pháp</a:t>
            </a:r>
            <a:r>
              <a:rPr lang="en-US" spc="-10" dirty="0"/>
              <a:t> </a:t>
            </a:r>
            <a:r>
              <a:rPr lang="en-US" spc="-10" dirty="0" err="1"/>
              <a:t>chủ</a:t>
            </a:r>
            <a:r>
              <a:rPr lang="en-US" spc="-10" dirty="0"/>
              <a:t> </a:t>
            </a:r>
            <a:r>
              <a:rPr lang="en-US" spc="-10" dirty="0" err="1"/>
              <a:t>động</a:t>
            </a:r>
            <a:r>
              <a:rPr lang="en-US" spc="-10" dirty="0"/>
              <a:t> </a:t>
            </a:r>
            <a:r>
              <a:rPr lang="en-US" spc="-10" dirty="0" err="1"/>
              <a:t>hoặc</a:t>
            </a:r>
            <a:r>
              <a:rPr lang="en-US" spc="-10" dirty="0"/>
              <a:t> </a:t>
            </a:r>
            <a:r>
              <a:rPr lang="en-US" spc="-10" dirty="0" err="1"/>
              <a:t>thụ</a:t>
            </a:r>
            <a:r>
              <a:rPr lang="en-US" spc="-10" dirty="0"/>
              <a:t> </a:t>
            </a:r>
            <a:r>
              <a:rPr lang="en-US" spc="-10" dirty="0" err="1"/>
              <a:t>động</a:t>
            </a:r>
            <a:endParaRPr lang="en-US"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34</a:t>
            </a:fld>
            <a:endParaRPr dirty="0"/>
          </a:p>
        </p:txBody>
      </p:sp>
      <p:sp>
        <p:nvSpPr>
          <p:cNvPr id="6" name="Rectangle 5"/>
          <p:cNvSpPr/>
          <p:nvPr/>
        </p:nvSpPr>
        <p:spPr>
          <a:xfrm>
            <a:off x="2209800" y="2529718"/>
            <a:ext cx="7748522" cy="3658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err="1">
                <a:solidFill>
                  <a:prstClr val="black"/>
                </a:solidFill>
                <a:latin typeface="Calibri"/>
              </a:rPr>
              <a:t>Footprinting</a:t>
            </a:r>
            <a:r>
              <a:rPr lang="en-US" sz="2000" b="1" dirty="0">
                <a:solidFill>
                  <a:prstClr val="black"/>
                </a:solidFill>
                <a:latin typeface="Calibri"/>
              </a:rPr>
              <a:t> Methods</a:t>
            </a:r>
          </a:p>
        </p:txBody>
      </p:sp>
      <p:sp>
        <p:nvSpPr>
          <p:cNvPr id="8" name="Rounded Rectangle 7"/>
          <p:cNvSpPr/>
          <p:nvPr/>
        </p:nvSpPr>
        <p:spPr>
          <a:xfrm>
            <a:off x="2209800" y="3124200"/>
            <a:ext cx="3352800" cy="36095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spc="-10" dirty="0">
                <a:solidFill>
                  <a:prstClr val="black"/>
                </a:solidFill>
                <a:latin typeface="Calibri"/>
              </a:rPr>
              <a:t>P</a:t>
            </a:r>
            <a:r>
              <a:rPr lang="vi-VN" b="1" spc="-10" dirty="0">
                <a:solidFill>
                  <a:prstClr val="black"/>
                </a:solidFill>
                <a:latin typeface="Arial" panose="020B0604020202020204" pitchFamily="34" charset="0"/>
              </a:rPr>
              <a:t>hương pháp thụ động</a:t>
            </a:r>
            <a:endParaRPr lang="en-US" b="1" spc="-10" dirty="0">
              <a:solidFill>
                <a:prstClr val="black"/>
              </a:solidFill>
              <a:latin typeface="Calibri"/>
            </a:endParaRPr>
          </a:p>
          <a:p>
            <a:r>
              <a:rPr lang="en-US" spc="-10" dirty="0">
                <a:solidFill>
                  <a:prstClr val="black"/>
                </a:solidFill>
                <a:latin typeface="Calibri"/>
              </a:rPr>
              <a:t/>
            </a:r>
            <a:br>
              <a:rPr lang="en-US" spc="-10" dirty="0">
                <a:solidFill>
                  <a:prstClr val="black"/>
                </a:solidFill>
                <a:latin typeface="Calibri"/>
              </a:rPr>
            </a:br>
            <a:r>
              <a:rPr lang="vi-VN" spc="-10" dirty="0">
                <a:solidFill>
                  <a:prstClr val="black"/>
                </a:solidFill>
                <a:latin typeface="Arial" panose="020B0604020202020204" pitchFamily="34" charset="0"/>
              </a:rPr>
              <a:t>Kẻ tấn công có thể sử dụng cách thụ động để phát hiện sự tồn tại của </a:t>
            </a:r>
            <a:r>
              <a:rPr lang="en-US" spc="-10" dirty="0">
                <a:solidFill>
                  <a:prstClr val="black"/>
                </a:solidFill>
                <a:latin typeface="Calibri"/>
              </a:rPr>
              <a:t>AP</a:t>
            </a:r>
            <a:r>
              <a:rPr lang="vi-VN" spc="-10" dirty="0">
                <a:solidFill>
                  <a:prstClr val="black"/>
                </a:solidFill>
                <a:latin typeface="Arial" panose="020B0604020202020204" pitchFamily="34" charset="0"/>
              </a:rPr>
              <a:t> bằng cách </a:t>
            </a:r>
            <a:r>
              <a:rPr lang="en-US" spc="-10" dirty="0" err="1">
                <a:solidFill>
                  <a:prstClr val="black"/>
                </a:solidFill>
                <a:latin typeface="Calibri"/>
              </a:rPr>
              <a:t>bắt</a:t>
            </a:r>
            <a:r>
              <a:rPr lang="vi-VN" spc="-10" dirty="0">
                <a:solidFill>
                  <a:prstClr val="black"/>
                </a:solidFill>
                <a:latin typeface="Arial" panose="020B0604020202020204" pitchFamily="34" charset="0"/>
              </a:rPr>
              <a:t> các gói từ </a:t>
            </a:r>
            <a:r>
              <a:rPr lang="en-US" spc="-10" dirty="0" err="1">
                <a:solidFill>
                  <a:prstClr val="black"/>
                </a:solidFill>
                <a:latin typeface="Calibri"/>
              </a:rPr>
              <a:t>sóng</a:t>
            </a:r>
            <a:r>
              <a:rPr lang="en-US" spc="-10" dirty="0">
                <a:solidFill>
                  <a:prstClr val="black"/>
                </a:solidFill>
                <a:latin typeface="Calibri"/>
              </a:rPr>
              <a:t> </a:t>
            </a:r>
            <a:r>
              <a:rPr lang="en-US" spc="-10" dirty="0" err="1">
                <a:solidFill>
                  <a:prstClr val="black"/>
                </a:solidFill>
                <a:latin typeface="Calibri"/>
              </a:rPr>
              <a:t>trong</a:t>
            </a:r>
            <a:r>
              <a:rPr lang="en-US" spc="-10" dirty="0">
                <a:solidFill>
                  <a:prstClr val="black"/>
                </a:solidFill>
                <a:latin typeface="Calibri"/>
              </a:rPr>
              <a:t> </a:t>
            </a:r>
            <a:r>
              <a:rPr lang="en-US" spc="-10" dirty="0" err="1">
                <a:solidFill>
                  <a:prstClr val="black"/>
                </a:solidFill>
                <a:latin typeface="Calibri"/>
              </a:rPr>
              <a:t>không</a:t>
            </a:r>
            <a:r>
              <a:rPr lang="en-US" spc="-10" dirty="0">
                <a:solidFill>
                  <a:prstClr val="black"/>
                </a:solidFill>
                <a:latin typeface="Calibri"/>
              </a:rPr>
              <a:t> </a:t>
            </a:r>
            <a:r>
              <a:rPr lang="en-US" spc="-10" dirty="0" err="1">
                <a:solidFill>
                  <a:prstClr val="black"/>
                </a:solidFill>
                <a:latin typeface="Calibri"/>
              </a:rPr>
              <a:t>gian</a:t>
            </a:r>
            <a:r>
              <a:rPr lang="vi-VN" spc="-10" dirty="0">
                <a:solidFill>
                  <a:prstClr val="black"/>
                </a:solidFill>
                <a:latin typeface="Arial" panose="020B0604020202020204" pitchFamily="34" charset="0"/>
              </a:rPr>
              <a:t>, điều này sẽ tiết lộ các thiết bị không dây của </a:t>
            </a:r>
            <a:r>
              <a:rPr lang="en-US" spc="-10" dirty="0">
                <a:solidFill>
                  <a:prstClr val="black"/>
                </a:solidFill>
                <a:latin typeface="Calibri"/>
              </a:rPr>
              <a:t>AP</a:t>
            </a:r>
            <a:r>
              <a:rPr lang="vi-VN" spc="-10" dirty="0">
                <a:solidFill>
                  <a:prstClr val="black"/>
                </a:solidFill>
                <a:latin typeface="Arial" panose="020B0604020202020204" pitchFamily="34" charset="0"/>
              </a:rPr>
              <a:t>, </a:t>
            </a:r>
            <a:r>
              <a:rPr lang="en-US" spc="-10" dirty="0">
                <a:solidFill>
                  <a:prstClr val="black"/>
                </a:solidFill>
                <a:latin typeface="Calibri"/>
              </a:rPr>
              <a:t>SSID</a:t>
            </a:r>
            <a:r>
              <a:rPr lang="vi-VN" spc="-10" dirty="0">
                <a:solidFill>
                  <a:prstClr val="black"/>
                </a:solidFill>
                <a:latin typeface="Arial" panose="020B0604020202020204" pitchFamily="34" charset="0"/>
              </a:rPr>
              <a:t> và</a:t>
            </a:r>
            <a:r>
              <a:rPr lang="en-US" spc="-10" dirty="0">
                <a:solidFill>
                  <a:prstClr val="black"/>
                </a:solidFill>
                <a:latin typeface="Calibri"/>
              </a:rPr>
              <a:t> </a:t>
            </a:r>
            <a:r>
              <a:rPr lang="en-US" spc="-10" dirty="0" err="1">
                <a:solidFill>
                  <a:prstClr val="black"/>
                </a:solidFill>
                <a:latin typeface="Calibri"/>
              </a:rPr>
              <a:t>thiết</a:t>
            </a:r>
            <a:r>
              <a:rPr lang="en-US" spc="-10" dirty="0">
                <a:solidFill>
                  <a:prstClr val="black"/>
                </a:solidFill>
                <a:latin typeface="Calibri"/>
              </a:rPr>
              <a:t> </a:t>
            </a:r>
            <a:r>
              <a:rPr lang="en-US" spc="-10" dirty="0" err="1">
                <a:solidFill>
                  <a:prstClr val="black"/>
                </a:solidFill>
                <a:latin typeface="Calibri"/>
              </a:rPr>
              <a:t>bị</a:t>
            </a:r>
            <a:r>
              <a:rPr lang="en-US" spc="-10" dirty="0">
                <a:solidFill>
                  <a:prstClr val="black"/>
                </a:solidFill>
                <a:latin typeface="Calibri"/>
              </a:rPr>
              <a:t> </a:t>
            </a:r>
            <a:r>
              <a:rPr lang="en-US" spc="-10" dirty="0" err="1">
                <a:solidFill>
                  <a:prstClr val="black"/>
                </a:solidFill>
                <a:latin typeface="Calibri"/>
              </a:rPr>
              <a:t>của</a:t>
            </a:r>
            <a:r>
              <a:rPr lang="en-US" spc="-10" dirty="0">
                <a:solidFill>
                  <a:prstClr val="black"/>
                </a:solidFill>
                <a:latin typeface="Calibri"/>
              </a:rPr>
              <a:t> </a:t>
            </a:r>
            <a:r>
              <a:rPr lang="en-US" spc="-10" dirty="0" err="1">
                <a:solidFill>
                  <a:prstClr val="black"/>
                </a:solidFill>
                <a:latin typeface="Calibri"/>
              </a:rPr>
              <a:t>kẻ</a:t>
            </a:r>
            <a:r>
              <a:rPr lang="en-US" spc="-10" dirty="0">
                <a:solidFill>
                  <a:prstClr val="black"/>
                </a:solidFill>
                <a:latin typeface="Calibri"/>
              </a:rPr>
              <a:t> </a:t>
            </a:r>
            <a:r>
              <a:rPr lang="en-US" spc="-10" dirty="0" err="1">
                <a:solidFill>
                  <a:prstClr val="black"/>
                </a:solidFill>
                <a:latin typeface="Calibri"/>
              </a:rPr>
              <a:t>tấn</a:t>
            </a:r>
            <a:r>
              <a:rPr lang="en-US" spc="-10" dirty="0">
                <a:solidFill>
                  <a:prstClr val="black"/>
                </a:solidFill>
                <a:latin typeface="Calibri"/>
              </a:rPr>
              <a:t> </a:t>
            </a:r>
            <a:r>
              <a:rPr lang="en-US" spc="-10" dirty="0" err="1">
                <a:solidFill>
                  <a:prstClr val="black"/>
                </a:solidFill>
                <a:latin typeface="Calibri"/>
              </a:rPr>
              <a:t>công</a:t>
            </a:r>
            <a:r>
              <a:rPr lang="en-US" spc="-10" dirty="0">
                <a:solidFill>
                  <a:prstClr val="black"/>
                </a:solidFill>
                <a:latin typeface="Calibri"/>
              </a:rPr>
              <a:t> </a:t>
            </a:r>
            <a:r>
              <a:rPr lang="en-US" spc="-10" dirty="0" err="1">
                <a:solidFill>
                  <a:prstClr val="black"/>
                </a:solidFill>
                <a:latin typeface="Calibri"/>
              </a:rPr>
              <a:t>đang</a:t>
            </a:r>
            <a:r>
              <a:rPr lang="en-US" spc="-10" dirty="0">
                <a:solidFill>
                  <a:prstClr val="black"/>
                </a:solidFill>
                <a:latin typeface="Calibri"/>
              </a:rPr>
              <a:t> </a:t>
            </a:r>
            <a:r>
              <a:rPr lang="en-US" spc="-10" dirty="0" err="1">
                <a:solidFill>
                  <a:prstClr val="black"/>
                </a:solidFill>
                <a:latin typeface="Calibri"/>
              </a:rPr>
              <a:t>hoạt</a:t>
            </a:r>
            <a:r>
              <a:rPr lang="en-US" spc="-10" dirty="0">
                <a:solidFill>
                  <a:prstClr val="black"/>
                </a:solidFill>
                <a:latin typeface="Calibri"/>
              </a:rPr>
              <a:t> </a:t>
            </a:r>
            <a:r>
              <a:rPr lang="en-US" spc="-10" dirty="0" err="1">
                <a:solidFill>
                  <a:prstClr val="black"/>
                </a:solidFill>
                <a:latin typeface="Calibri"/>
              </a:rPr>
              <a:t>động</a:t>
            </a:r>
            <a:endParaRPr lang="en-US" dirty="0">
              <a:solidFill>
                <a:prstClr val="black"/>
              </a:solidFill>
              <a:latin typeface="Calibri"/>
            </a:endParaRPr>
          </a:p>
        </p:txBody>
      </p:sp>
      <p:sp>
        <p:nvSpPr>
          <p:cNvPr id="9" name="Rounded Rectangle 8"/>
          <p:cNvSpPr/>
          <p:nvPr/>
        </p:nvSpPr>
        <p:spPr>
          <a:xfrm>
            <a:off x="6629400" y="3124200"/>
            <a:ext cx="3328923" cy="36095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spc="-10" dirty="0">
                <a:solidFill>
                  <a:prstClr val="black"/>
                </a:solidFill>
                <a:latin typeface="Calibri"/>
              </a:rPr>
              <a:t>P</a:t>
            </a:r>
            <a:r>
              <a:rPr lang="vi-VN" b="1" spc="-10" dirty="0">
                <a:solidFill>
                  <a:prstClr val="black"/>
                </a:solidFill>
                <a:latin typeface="Arial" panose="020B0604020202020204" pitchFamily="34" charset="0"/>
              </a:rPr>
              <a:t>hương pháp</a:t>
            </a:r>
            <a:r>
              <a:rPr lang="en-US" b="1" spc="-10" dirty="0">
                <a:solidFill>
                  <a:prstClr val="black"/>
                </a:solidFill>
                <a:latin typeface="Calibri"/>
              </a:rPr>
              <a:t> </a:t>
            </a:r>
            <a:r>
              <a:rPr lang="en-US" b="1" spc="-10" dirty="0" err="1">
                <a:solidFill>
                  <a:prstClr val="black"/>
                </a:solidFill>
                <a:latin typeface="Calibri"/>
              </a:rPr>
              <a:t>chủ</a:t>
            </a:r>
            <a:r>
              <a:rPr lang="vi-VN" b="1" spc="-10" dirty="0">
                <a:solidFill>
                  <a:prstClr val="black"/>
                </a:solidFill>
                <a:latin typeface="Arial" panose="020B0604020202020204" pitchFamily="34" charset="0"/>
              </a:rPr>
              <a:t> động</a:t>
            </a:r>
            <a:endParaRPr lang="en-US" b="1" spc="-10" dirty="0">
              <a:solidFill>
                <a:prstClr val="black"/>
              </a:solidFill>
              <a:latin typeface="Calibri"/>
            </a:endParaRPr>
          </a:p>
          <a:p>
            <a:r>
              <a:rPr lang="en-US" spc="-10" dirty="0">
                <a:solidFill>
                  <a:prstClr val="black"/>
                </a:solidFill>
                <a:latin typeface="Calibri"/>
              </a:rPr>
              <a:t/>
            </a:r>
            <a:br>
              <a:rPr lang="en-US" spc="-10" dirty="0">
                <a:solidFill>
                  <a:prstClr val="black"/>
                </a:solidFill>
                <a:latin typeface="Calibri"/>
              </a:rPr>
            </a:br>
            <a:r>
              <a:rPr lang="en-US" spc="-10" dirty="0">
                <a:solidFill>
                  <a:prstClr val="black"/>
                </a:solidFill>
                <a:latin typeface="Calibri"/>
              </a:rPr>
              <a:t>T</a:t>
            </a:r>
            <a:r>
              <a:rPr lang="vi-VN" spc="-10" dirty="0">
                <a:solidFill>
                  <a:prstClr val="black"/>
                </a:solidFill>
                <a:latin typeface="Arial" panose="020B0604020202020204" pitchFamily="34" charset="0"/>
              </a:rPr>
              <a:t>rong phương </a:t>
            </a:r>
            <a:r>
              <a:rPr lang="en-US" spc="-10" dirty="0" err="1">
                <a:solidFill>
                  <a:prstClr val="black"/>
                </a:solidFill>
                <a:latin typeface="Calibri"/>
              </a:rPr>
              <a:t>pháp</a:t>
            </a:r>
            <a:r>
              <a:rPr lang="vi-VN" spc="-10" dirty="0">
                <a:solidFill>
                  <a:prstClr val="black"/>
                </a:solidFill>
                <a:latin typeface="Arial" panose="020B0604020202020204" pitchFamily="34" charset="0"/>
              </a:rPr>
              <a:t> này, thiết bị không dây của kẻ tấn công gửi yêu cầu thăm dò với ssid để xem</a:t>
            </a:r>
            <a:r>
              <a:rPr lang="en-US" spc="-10" dirty="0">
                <a:solidFill>
                  <a:prstClr val="black"/>
                </a:solidFill>
                <a:latin typeface="Calibri"/>
              </a:rPr>
              <a:t> AP</a:t>
            </a:r>
            <a:r>
              <a:rPr lang="vi-VN" spc="-10" dirty="0">
                <a:solidFill>
                  <a:prstClr val="black"/>
                </a:solidFill>
                <a:latin typeface="Arial" panose="020B0604020202020204" pitchFamily="34" charset="0"/>
              </a:rPr>
              <a:t> có phản hồi không. </a:t>
            </a:r>
            <a:r>
              <a:rPr lang="en-US" spc="-10" dirty="0">
                <a:solidFill>
                  <a:prstClr val="black"/>
                </a:solidFill>
                <a:latin typeface="Calibri"/>
              </a:rPr>
              <a:t>N</a:t>
            </a:r>
            <a:r>
              <a:rPr lang="vi-VN" spc="-10" dirty="0">
                <a:solidFill>
                  <a:prstClr val="black"/>
                </a:solidFill>
                <a:latin typeface="Arial" panose="020B0604020202020204" pitchFamily="34" charset="0"/>
              </a:rPr>
              <a:t>ếu thiết bị không dây không có </a:t>
            </a:r>
            <a:r>
              <a:rPr lang="en-US" spc="-10" dirty="0">
                <a:solidFill>
                  <a:prstClr val="black"/>
                </a:solidFill>
                <a:latin typeface="Calibri"/>
              </a:rPr>
              <a:t>SSID </a:t>
            </a:r>
            <a:r>
              <a:rPr lang="vi-VN" spc="-10" dirty="0">
                <a:solidFill>
                  <a:prstClr val="black"/>
                </a:solidFill>
                <a:latin typeface="Arial" panose="020B0604020202020204" pitchFamily="34" charset="0"/>
              </a:rPr>
              <a:t>ngay từ đầu, nó sẽ gửi yêu cầu thăm dò với một </a:t>
            </a:r>
            <a:r>
              <a:rPr lang="en-US" spc="-10" dirty="0">
                <a:solidFill>
                  <a:prstClr val="black"/>
                </a:solidFill>
                <a:latin typeface="Calibri"/>
              </a:rPr>
              <a:t>SSID </a:t>
            </a:r>
            <a:r>
              <a:rPr lang="en-US" spc="-10" dirty="0" err="1">
                <a:solidFill>
                  <a:prstClr val="black"/>
                </a:solidFill>
                <a:latin typeface="Calibri"/>
              </a:rPr>
              <a:t>để</a:t>
            </a:r>
            <a:r>
              <a:rPr lang="en-US" spc="-10" dirty="0">
                <a:solidFill>
                  <a:prstClr val="black"/>
                </a:solidFill>
                <a:latin typeface="Calibri"/>
              </a:rPr>
              <a:t> </a:t>
            </a:r>
            <a:r>
              <a:rPr lang="vi-VN" spc="-10" dirty="0">
                <a:solidFill>
                  <a:prstClr val="black"/>
                </a:solidFill>
                <a:latin typeface="Arial" panose="020B0604020202020204" pitchFamily="34" charset="0"/>
              </a:rPr>
              <a:t>trống</a:t>
            </a:r>
            <a:endParaRPr lang="en-US" dirty="0">
              <a:solidFill>
                <a:prstClr val="black"/>
              </a:solidFill>
              <a:latin typeface="Calibri"/>
            </a:endParaRPr>
          </a:p>
        </p:txBody>
      </p:sp>
      <p:sp>
        <p:nvSpPr>
          <p:cNvPr id="10" name="Title 9"/>
          <p:cNvSpPr>
            <a:spLocks noGrp="1"/>
          </p:cNvSpPr>
          <p:nvPr>
            <p:ph type="title"/>
          </p:nvPr>
        </p:nvSpPr>
        <p:spPr/>
        <p:txBody>
          <a:bodyPr/>
          <a:lstStyle/>
          <a:p>
            <a:r>
              <a:rPr lang="vi-VN" spc="-5" dirty="0"/>
              <a:t>Phương </a:t>
            </a:r>
            <a:r>
              <a:rPr lang="vi-VN" spc="-10" dirty="0"/>
              <a:t>pháp </a:t>
            </a:r>
            <a:r>
              <a:rPr lang="vi-VN" spc="-5" dirty="0"/>
              <a:t>tấn</a:t>
            </a:r>
            <a:r>
              <a:rPr lang="vi-VN" spc="-15" dirty="0"/>
              <a:t> </a:t>
            </a:r>
            <a:r>
              <a:rPr lang="vi-VN" spc="-10" dirty="0"/>
              <a:t>công</a:t>
            </a:r>
            <a:endParaRPr lang="en-US" dirty="0"/>
          </a:p>
        </p:txBody>
      </p:sp>
      <p:sp>
        <p:nvSpPr>
          <p:cNvPr id="11" name="TextBox 10"/>
          <p:cNvSpPr txBox="1"/>
          <p:nvPr/>
        </p:nvSpPr>
        <p:spPr>
          <a:xfrm>
            <a:off x="2008123" y="1401079"/>
            <a:ext cx="8126477" cy="523220"/>
          </a:xfrm>
          <a:prstGeom prst="rect">
            <a:avLst/>
          </a:prstGeom>
          <a:noFill/>
        </p:spPr>
        <p:txBody>
          <a:bodyPr wrap="square" rtlCol="0">
            <a:spAutoFit/>
          </a:bodyPr>
          <a:lstStyle/>
          <a:p>
            <a:pPr algn="ctr"/>
            <a:r>
              <a:rPr lang="en-US" sz="2800" b="1" spc="-10" dirty="0">
                <a:solidFill>
                  <a:prstClr val="black"/>
                </a:solidFill>
                <a:latin typeface="Calibri"/>
              </a:rPr>
              <a:t>Footprint </a:t>
            </a:r>
            <a:r>
              <a:rPr lang="en-US" sz="2800" b="1" spc="-10" dirty="0" err="1">
                <a:solidFill>
                  <a:prstClr val="black"/>
                </a:solidFill>
                <a:latin typeface="Calibri"/>
              </a:rPr>
              <a:t>của</a:t>
            </a:r>
            <a:r>
              <a:rPr lang="en-US" sz="2800" b="1" spc="-10" dirty="0">
                <a:solidFill>
                  <a:prstClr val="black"/>
                </a:solidFill>
                <a:latin typeface="Calibri"/>
              </a:rPr>
              <a:t> </a:t>
            </a:r>
            <a:r>
              <a:rPr lang="en-US" sz="2800" b="1" spc="-10" dirty="0" err="1">
                <a:solidFill>
                  <a:prstClr val="black"/>
                </a:solidFill>
                <a:latin typeface="Calibri"/>
              </a:rPr>
              <a:t>mạng</a:t>
            </a:r>
            <a:r>
              <a:rPr lang="en-US" sz="2800" b="1" spc="-10" dirty="0">
                <a:solidFill>
                  <a:prstClr val="black"/>
                </a:solidFill>
                <a:latin typeface="Calibri"/>
              </a:rPr>
              <a:t> </a:t>
            </a:r>
            <a:r>
              <a:rPr lang="en-US" sz="2800" b="1" spc="-10" dirty="0" err="1">
                <a:solidFill>
                  <a:prstClr val="black"/>
                </a:solidFill>
                <a:latin typeface="Calibri"/>
              </a:rPr>
              <a:t>không</a:t>
            </a:r>
            <a:r>
              <a:rPr lang="en-US" sz="2800" b="1" spc="-10" dirty="0">
                <a:solidFill>
                  <a:prstClr val="black"/>
                </a:solidFill>
                <a:latin typeface="Calibri"/>
              </a:rPr>
              <a:t> </a:t>
            </a:r>
            <a:r>
              <a:rPr lang="en-US" sz="2800" b="1" spc="-10" dirty="0" err="1">
                <a:solidFill>
                  <a:prstClr val="black"/>
                </a:solidFill>
                <a:latin typeface="Calibri"/>
              </a:rPr>
              <a:t>dây</a:t>
            </a:r>
            <a:endParaRPr lang="en-US" sz="2800" b="1" spc="-10" dirty="0">
              <a:solidFill>
                <a:prstClr val="black"/>
              </a:solidFill>
              <a:latin typeface="Calibri"/>
            </a:endParaRPr>
          </a:p>
        </p:txBody>
      </p:sp>
      <p:cxnSp>
        <p:nvCxnSpPr>
          <p:cNvPr id="15" name="Straight Arrow Connector 14"/>
          <p:cNvCxnSpPr>
            <a:endCxn id="8" idx="0"/>
          </p:cNvCxnSpPr>
          <p:nvPr/>
        </p:nvCxnSpPr>
        <p:spPr>
          <a:xfrm>
            <a:off x="3886200" y="28956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0"/>
          </p:cNvCxnSpPr>
          <p:nvPr/>
        </p:nvCxnSpPr>
        <p:spPr>
          <a:xfrm flipH="1">
            <a:off x="8293862" y="2895600"/>
            <a:ext cx="11939"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6449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752600" y="1536192"/>
            <a:ext cx="8077200" cy="5321808"/>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35</a:t>
            </a:fld>
            <a:endParaRPr dirty="0"/>
          </a:p>
        </p:txBody>
      </p:sp>
      <p:sp>
        <p:nvSpPr>
          <p:cNvPr id="5" name="Rectangle 4"/>
          <p:cNvSpPr/>
          <p:nvPr/>
        </p:nvSpPr>
        <p:spPr>
          <a:xfrm>
            <a:off x="1752600" y="4836795"/>
            <a:ext cx="6400800" cy="18150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buFontTx/>
              <a:buAutoNum type="arabicPeriod"/>
            </a:pPr>
            <a:r>
              <a:rPr lang="en-US" sz="1500" dirty="0">
                <a:solidFill>
                  <a:prstClr val="white"/>
                </a:solidFill>
                <a:latin typeface="Calibri"/>
              </a:rPr>
              <a:t>K</a:t>
            </a:r>
            <a:r>
              <a:rPr lang="vi-VN" sz="1500" dirty="0">
                <a:solidFill>
                  <a:prstClr val="white"/>
                </a:solidFill>
                <a:latin typeface="Arial" panose="020B0604020202020204" pitchFamily="34" charset="0"/>
              </a:rPr>
              <a:t>iểm tra mạng WLAN và các mạng xung quanh để khắc phục sự cố các điểm truy cập cạnh tranh</a:t>
            </a:r>
            <a:endParaRPr lang="en-US" sz="1500" dirty="0">
              <a:solidFill>
                <a:prstClr val="white"/>
              </a:solidFill>
              <a:latin typeface="Calibri"/>
            </a:endParaRPr>
          </a:p>
          <a:p>
            <a:pPr marL="342900" indent="-342900">
              <a:buFontTx/>
              <a:buAutoNum type="arabicPeriod"/>
            </a:pPr>
            <a:r>
              <a:rPr lang="vi-VN" sz="1500" dirty="0">
                <a:solidFill>
                  <a:prstClr val="white"/>
                </a:solidFill>
                <a:latin typeface="Arial" panose="020B0604020202020204" pitchFamily="34" charset="0"/>
              </a:rPr>
              <a:t>Theo dõi cường độ tín hiệu thu được tính theo dBm theo thời gian</a:t>
            </a:r>
            <a:endParaRPr lang="en-US" sz="1500" dirty="0">
              <a:solidFill>
                <a:prstClr val="white"/>
              </a:solidFill>
              <a:latin typeface="Calibri"/>
            </a:endParaRPr>
          </a:p>
          <a:p>
            <a:pPr marL="342900" indent="-342900">
              <a:buFontTx/>
              <a:buAutoNum type="arabicPeriod"/>
            </a:pPr>
            <a:r>
              <a:rPr lang="vi-VN" sz="1500" dirty="0">
                <a:solidFill>
                  <a:prstClr val="white"/>
                </a:solidFill>
                <a:latin typeface="Arial" panose="020B0604020202020204" pitchFamily="34" charset="0"/>
              </a:rPr>
              <a:t>Điểm truy cập Fiker ở định dạng dễ sử dụng</a:t>
            </a:r>
            <a:endParaRPr lang="en-US" sz="1500" dirty="0">
              <a:solidFill>
                <a:prstClr val="white"/>
              </a:solidFill>
              <a:latin typeface="Calibri"/>
            </a:endParaRPr>
          </a:p>
          <a:p>
            <a:r>
              <a:rPr lang="vi-VN" sz="1500" dirty="0">
                <a:solidFill>
                  <a:prstClr val="white"/>
                </a:solidFill>
                <a:latin typeface="Arial" panose="020B0604020202020204" pitchFamily="34" charset="0"/>
              </a:rPr>
              <a:t>4. Làm nổi bật các điểm truy cập cho các khu vực có độ kết nối Wi-Fi cao </a:t>
            </a:r>
            <a:endParaRPr lang="en-US" sz="1500" dirty="0">
              <a:solidFill>
                <a:prstClr val="white"/>
              </a:solidFill>
              <a:latin typeface="Calibri"/>
            </a:endParaRPr>
          </a:p>
          <a:p>
            <a:r>
              <a:rPr lang="vi-VN" sz="1500" dirty="0">
                <a:solidFill>
                  <a:prstClr val="white"/>
                </a:solidFill>
                <a:latin typeface="Arial" panose="020B0604020202020204" pitchFamily="34" charset="0"/>
              </a:rPr>
              <a:t>5.</a:t>
            </a:r>
            <a:r>
              <a:rPr lang="en-US" sz="1500" dirty="0">
                <a:solidFill>
                  <a:prstClr val="white"/>
                </a:solidFill>
                <a:latin typeface="Calibri"/>
              </a:rPr>
              <a:t> </a:t>
            </a:r>
            <a:r>
              <a:rPr lang="vi-VN" sz="1500" dirty="0">
                <a:solidFill>
                  <a:prstClr val="white"/>
                </a:solidFill>
                <a:latin typeface="Arial" panose="020B0604020202020204" pitchFamily="34" charset="0"/>
              </a:rPr>
              <a:t>Xuất dữ liệu Wi-Fi và GPS sang tệp KML để xem trong GaSgle Earth </a:t>
            </a:r>
            <a:endParaRPr lang="en-US" sz="1500" dirty="0">
              <a:solidFill>
                <a:prstClr val="white"/>
              </a:solidFill>
              <a:latin typeface="Calibri"/>
            </a:endParaRPr>
          </a:p>
          <a:p>
            <a:r>
              <a:rPr lang="en-US" sz="1500" dirty="0">
                <a:solidFill>
                  <a:prstClr val="white"/>
                </a:solidFill>
                <a:latin typeface="Calibri"/>
              </a:rPr>
              <a:t>6</a:t>
            </a:r>
            <a:r>
              <a:rPr lang="vi-VN" sz="1500" dirty="0">
                <a:solidFill>
                  <a:prstClr val="white"/>
                </a:solidFill>
                <a:latin typeface="Arial" panose="020B0604020202020204" pitchFamily="34" charset="0"/>
              </a:rPr>
              <a:t>. Lọc qua hàng trăm lượt truy cập </a:t>
            </a:r>
            <a:r>
              <a:rPr lang="en-US" sz="1500" dirty="0" err="1">
                <a:solidFill>
                  <a:prstClr val="white"/>
                </a:solidFill>
                <a:latin typeface="Calibri"/>
              </a:rPr>
              <a:t>của</a:t>
            </a:r>
            <a:r>
              <a:rPr lang="en-US" sz="1500" dirty="0">
                <a:solidFill>
                  <a:prstClr val="white"/>
                </a:solidFill>
                <a:latin typeface="Calibri"/>
              </a:rPr>
              <a:t> </a:t>
            </a:r>
            <a:r>
              <a:rPr lang="en-US" sz="1500" dirty="0" err="1">
                <a:solidFill>
                  <a:prstClr val="white"/>
                </a:solidFill>
                <a:latin typeface="Calibri"/>
              </a:rPr>
              <a:t>điểm</a:t>
            </a:r>
            <a:r>
              <a:rPr lang="en-US" sz="1500" dirty="0">
                <a:solidFill>
                  <a:prstClr val="white"/>
                </a:solidFill>
                <a:latin typeface="Calibri"/>
              </a:rPr>
              <a:t> </a:t>
            </a:r>
            <a:r>
              <a:rPr lang="en-US" sz="1500" dirty="0" err="1">
                <a:solidFill>
                  <a:prstClr val="white"/>
                </a:solidFill>
                <a:latin typeface="Calibri"/>
              </a:rPr>
              <a:t>truy</a:t>
            </a:r>
            <a:r>
              <a:rPr lang="en-US" sz="1500" dirty="0">
                <a:solidFill>
                  <a:prstClr val="white"/>
                </a:solidFill>
                <a:latin typeface="Calibri"/>
              </a:rPr>
              <a:t> </a:t>
            </a:r>
            <a:r>
              <a:rPr lang="en-US" sz="1500" dirty="0" err="1">
                <a:solidFill>
                  <a:prstClr val="white"/>
                </a:solidFill>
                <a:latin typeface="Calibri"/>
              </a:rPr>
              <a:t>cập</a:t>
            </a:r>
            <a:r>
              <a:rPr lang="en-US" sz="1500" dirty="0">
                <a:solidFill>
                  <a:prstClr val="white"/>
                </a:solidFill>
                <a:latin typeface="Calibri"/>
              </a:rPr>
              <a:t> </a:t>
            </a:r>
            <a:r>
              <a:rPr lang="vi-VN" sz="1500" dirty="0">
                <a:solidFill>
                  <a:prstClr val="white"/>
                </a:solidFill>
                <a:latin typeface="Arial" panose="020B0604020202020204" pitchFamily="34" charset="0"/>
              </a:rPr>
              <a:t>được quét </a:t>
            </a:r>
            <a:r>
              <a:rPr lang="en-US" sz="1500" dirty="0">
                <a:solidFill>
                  <a:prstClr val="white"/>
                </a:solidFill>
                <a:latin typeface="Calibri"/>
              </a:rPr>
              <a:t>.</a:t>
            </a:r>
          </a:p>
        </p:txBody>
      </p:sp>
    </p:spTree>
    <p:extLst>
      <p:ext uri="{BB962C8B-B14F-4D97-AF65-F5344CB8AC3E}">
        <p14:creationId xmlns:p14="http://schemas.microsoft.com/office/powerpoint/2010/main" val="7205280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3944600" y="5029201"/>
            <a:ext cx="1779523" cy="1260833"/>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36</a:t>
            </a:fld>
            <a:endParaRPr dirty="0"/>
          </a:p>
        </p:txBody>
      </p:sp>
      <p:pic>
        <p:nvPicPr>
          <p:cNvPr id="6" name="Picture 5"/>
          <p:cNvPicPr>
            <a:picLocks noChangeAspect="1"/>
          </p:cNvPicPr>
          <p:nvPr/>
        </p:nvPicPr>
        <p:blipFill>
          <a:blip r:embed="rId3"/>
          <a:stretch>
            <a:fillRect/>
          </a:stretch>
        </p:blipFill>
        <p:spPr>
          <a:xfrm>
            <a:off x="2057400" y="1383476"/>
            <a:ext cx="8353424" cy="785903"/>
          </a:xfrm>
          <a:prstGeom prst="rect">
            <a:avLst/>
          </a:prstGeom>
        </p:spPr>
      </p:pic>
      <p:sp>
        <p:nvSpPr>
          <p:cNvPr id="7" name="Rectangle 6"/>
          <p:cNvSpPr/>
          <p:nvPr/>
        </p:nvSpPr>
        <p:spPr>
          <a:xfrm>
            <a:off x="2050143" y="2198159"/>
            <a:ext cx="8353424"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dirty="0" err="1">
                <a:solidFill>
                  <a:prstClr val="black"/>
                </a:solidFill>
                <a:latin typeface="Calibri"/>
              </a:rPr>
              <a:t>NetSurveyor</a:t>
            </a:r>
            <a:r>
              <a:rPr lang="en-US" dirty="0">
                <a:solidFill>
                  <a:prstClr val="black"/>
                </a:solidFill>
                <a:latin typeface="Calibri"/>
              </a:rPr>
              <a:t> </a:t>
            </a:r>
            <a:r>
              <a:rPr lang="en-US" dirty="0" err="1">
                <a:solidFill>
                  <a:prstClr val="black"/>
                </a:solidFill>
                <a:latin typeface="Calibri"/>
              </a:rPr>
              <a:t>là</a:t>
            </a:r>
            <a:r>
              <a:rPr lang="en-US" dirty="0">
                <a:solidFill>
                  <a:prstClr val="black"/>
                </a:solidFill>
                <a:latin typeface="Calibri"/>
              </a:rPr>
              <a:t> </a:t>
            </a:r>
            <a:r>
              <a:rPr lang="en-US" dirty="0" err="1">
                <a:solidFill>
                  <a:prstClr val="black"/>
                </a:solidFill>
                <a:latin typeface="Calibri"/>
              </a:rPr>
              <a:t>một</a:t>
            </a:r>
            <a:r>
              <a:rPr lang="en-US" dirty="0">
                <a:solidFill>
                  <a:prstClr val="black"/>
                </a:solidFill>
                <a:latin typeface="Calibri"/>
              </a:rPr>
              <a:t> </a:t>
            </a:r>
            <a:r>
              <a:rPr lang="en-US" dirty="0" err="1">
                <a:solidFill>
                  <a:prstClr val="black"/>
                </a:solidFill>
                <a:latin typeface="Calibri"/>
              </a:rPr>
              <a:t>công</a:t>
            </a:r>
            <a:r>
              <a:rPr lang="en-US" dirty="0">
                <a:solidFill>
                  <a:prstClr val="black"/>
                </a:solidFill>
                <a:latin typeface="Calibri"/>
              </a:rPr>
              <a:t> </a:t>
            </a:r>
            <a:r>
              <a:rPr lang="en-US" dirty="0" err="1">
                <a:solidFill>
                  <a:prstClr val="black"/>
                </a:solidFill>
                <a:latin typeface="Calibri"/>
              </a:rPr>
              <a:t>cụ</a:t>
            </a:r>
            <a:r>
              <a:rPr lang="en-US" dirty="0">
                <a:solidFill>
                  <a:prstClr val="black"/>
                </a:solidFill>
                <a:latin typeface="Calibri"/>
              </a:rPr>
              <a:t> </a:t>
            </a:r>
            <a:r>
              <a:rPr lang="en-US" dirty="0" err="1">
                <a:solidFill>
                  <a:prstClr val="black"/>
                </a:solidFill>
                <a:latin typeface="Calibri"/>
              </a:rPr>
              <a:t>khám</a:t>
            </a:r>
            <a:r>
              <a:rPr lang="en-US" dirty="0">
                <a:solidFill>
                  <a:prstClr val="black"/>
                </a:solidFill>
                <a:latin typeface="Calibri"/>
              </a:rPr>
              <a:t> </a:t>
            </a:r>
            <a:r>
              <a:rPr lang="en-US" dirty="0" err="1">
                <a:solidFill>
                  <a:prstClr val="black"/>
                </a:solidFill>
                <a:latin typeface="Calibri"/>
              </a:rPr>
              <a:t>phá</a:t>
            </a:r>
            <a:r>
              <a:rPr lang="en-US" dirty="0">
                <a:solidFill>
                  <a:prstClr val="black"/>
                </a:solidFill>
                <a:latin typeface="Calibri"/>
              </a:rPr>
              <a:t> </a:t>
            </a:r>
            <a:r>
              <a:rPr lang="en-US" dirty="0" err="1">
                <a:solidFill>
                  <a:prstClr val="black"/>
                </a:solidFill>
                <a:latin typeface="Calibri"/>
              </a:rPr>
              <a:t>mạng</a:t>
            </a:r>
            <a:r>
              <a:rPr lang="en-US" dirty="0">
                <a:solidFill>
                  <a:prstClr val="black"/>
                </a:solidFill>
                <a:latin typeface="Calibri"/>
              </a:rPr>
              <a:t> </a:t>
            </a:r>
            <a:r>
              <a:rPr lang="en-US" dirty="0" err="1">
                <a:solidFill>
                  <a:prstClr val="black"/>
                </a:solidFill>
                <a:latin typeface="Calibri"/>
              </a:rPr>
              <a:t>được</a:t>
            </a:r>
            <a:r>
              <a:rPr lang="en-US" dirty="0">
                <a:solidFill>
                  <a:prstClr val="black"/>
                </a:solidFill>
                <a:latin typeface="Calibri"/>
              </a:rPr>
              <a:t> </a:t>
            </a:r>
            <a:r>
              <a:rPr lang="en-US" dirty="0" err="1">
                <a:solidFill>
                  <a:prstClr val="black"/>
                </a:solidFill>
                <a:latin typeface="Calibri"/>
              </a:rPr>
              <a:t>sự</a:t>
            </a:r>
            <a:r>
              <a:rPr lang="en-US" dirty="0">
                <a:solidFill>
                  <a:prstClr val="black"/>
                </a:solidFill>
                <a:latin typeface="Calibri"/>
              </a:rPr>
              <a:t> </a:t>
            </a:r>
            <a:r>
              <a:rPr lang="en-US" dirty="0" err="1">
                <a:solidFill>
                  <a:prstClr val="black"/>
                </a:solidFill>
                <a:latin typeface="Calibri"/>
              </a:rPr>
              <a:t>dụng</a:t>
            </a:r>
            <a:r>
              <a:rPr lang="en-US" dirty="0">
                <a:solidFill>
                  <a:prstClr val="black"/>
                </a:solidFill>
                <a:latin typeface="Calibri"/>
              </a:rPr>
              <a:t> </a:t>
            </a:r>
            <a:r>
              <a:rPr lang="en-US" dirty="0" err="1">
                <a:solidFill>
                  <a:prstClr val="black"/>
                </a:solidFill>
                <a:latin typeface="Calibri"/>
              </a:rPr>
              <a:t>để</a:t>
            </a:r>
            <a:r>
              <a:rPr lang="en-US" dirty="0">
                <a:solidFill>
                  <a:prstClr val="black"/>
                </a:solidFill>
                <a:latin typeface="Calibri"/>
              </a:rPr>
              <a:t> </a:t>
            </a:r>
            <a:r>
              <a:rPr lang="en-US" dirty="0" err="1">
                <a:solidFill>
                  <a:prstClr val="black"/>
                </a:solidFill>
                <a:latin typeface="Calibri"/>
              </a:rPr>
              <a:t>thu</a:t>
            </a:r>
            <a:r>
              <a:rPr lang="en-US" dirty="0">
                <a:solidFill>
                  <a:prstClr val="black"/>
                </a:solidFill>
                <a:latin typeface="Calibri"/>
              </a:rPr>
              <a:t> </a:t>
            </a:r>
            <a:r>
              <a:rPr lang="en-US" dirty="0" err="1">
                <a:solidFill>
                  <a:prstClr val="black"/>
                </a:solidFill>
                <a:latin typeface="Calibri"/>
              </a:rPr>
              <a:t>thập</a:t>
            </a:r>
            <a:r>
              <a:rPr lang="en-US" dirty="0">
                <a:solidFill>
                  <a:prstClr val="black"/>
                </a:solidFill>
                <a:latin typeface="Calibri"/>
              </a:rPr>
              <a:t> </a:t>
            </a:r>
            <a:r>
              <a:rPr lang="en-US" dirty="0" err="1">
                <a:solidFill>
                  <a:prstClr val="black"/>
                </a:solidFill>
                <a:latin typeface="Calibri"/>
              </a:rPr>
              <a:t>thông</a:t>
            </a:r>
            <a:r>
              <a:rPr lang="en-US" dirty="0">
                <a:solidFill>
                  <a:prstClr val="black"/>
                </a:solidFill>
                <a:latin typeface="Calibri"/>
              </a:rPr>
              <a:t> tin </a:t>
            </a:r>
            <a:r>
              <a:rPr lang="en-US" dirty="0" err="1">
                <a:solidFill>
                  <a:prstClr val="black"/>
                </a:solidFill>
                <a:latin typeface="Calibri"/>
              </a:rPr>
              <a:t>về</a:t>
            </a:r>
            <a:r>
              <a:rPr lang="en-US" dirty="0">
                <a:solidFill>
                  <a:prstClr val="black"/>
                </a:solidFill>
                <a:latin typeface="Calibri"/>
              </a:rPr>
              <a:t> </a:t>
            </a:r>
            <a:r>
              <a:rPr lang="en-US" dirty="0" err="1">
                <a:solidFill>
                  <a:prstClr val="black"/>
                </a:solidFill>
                <a:latin typeface="Calibri"/>
              </a:rPr>
              <a:t>các</a:t>
            </a:r>
            <a:r>
              <a:rPr lang="en-US" dirty="0">
                <a:solidFill>
                  <a:prstClr val="black"/>
                </a:solidFill>
                <a:latin typeface="Calibri"/>
              </a:rPr>
              <a:t> </a:t>
            </a:r>
            <a:r>
              <a:rPr lang="en-US" dirty="0" err="1">
                <a:solidFill>
                  <a:prstClr val="black"/>
                </a:solidFill>
                <a:latin typeface="Calibri"/>
              </a:rPr>
              <a:t>điểm</a:t>
            </a:r>
            <a:r>
              <a:rPr lang="en-US" dirty="0">
                <a:solidFill>
                  <a:prstClr val="black"/>
                </a:solidFill>
                <a:latin typeface="Calibri"/>
              </a:rPr>
              <a:t> </a:t>
            </a:r>
            <a:r>
              <a:rPr lang="en-US" dirty="0" err="1">
                <a:solidFill>
                  <a:prstClr val="black"/>
                </a:solidFill>
                <a:latin typeface="Calibri"/>
              </a:rPr>
              <a:t>truy</a:t>
            </a:r>
            <a:r>
              <a:rPr lang="en-US" dirty="0">
                <a:solidFill>
                  <a:prstClr val="black"/>
                </a:solidFill>
                <a:latin typeface="Calibri"/>
              </a:rPr>
              <a:t> </a:t>
            </a:r>
            <a:r>
              <a:rPr lang="en-US" dirty="0" err="1">
                <a:solidFill>
                  <a:prstClr val="black"/>
                </a:solidFill>
                <a:latin typeface="Calibri"/>
              </a:rPr>
              <a:t>cập</a:t>
            </a:r>
            <a:r>
              <a:rPr lang="en-US" dirty="0">
                <a:solidFill>
                  <a:prstClr val="black"/>
                </a:solidFill>
                <a:latin typeface="Calibri"/>
              </a:rPr>
              <a:t> </a:t>
            </a:r>
            <a:r>
              <a:rPr lang="en-US" dirty="0" err="1">
                <a:solidFill>
                  <a:prstClr val="black"/>
                </a:solidFill>
                <a:latin typeface="Calibri"/>
              </a:rPr>
              <a:t>không</a:t>
            </a:r>
            <a:r>
              <a:rPr lang="en-US" dirty="0">
                <a:solidFill>
                  <a:prstClr val="black"/>
                </a:solidFill>
                <a:latin typeface="Calibri"/>
              </a:rPr>
              <a:t> </a:t>
            </a:r>
            <a:r>
              <a:rPr lang="en-US" dirty="0" err="1">
                <a:solidFill>
                  <a:prstClr val="black"/>
                </a:solidFill>
                <a:latin typeface="Calibri"/>
              </a:rPr>
              <a:t>dây</a:t>
            </a:r>
            <a:r>
              <a:rPr lang="en-US" dirty="0">
                <a:solidFill>
                  <a:prstClr val="black"/>
                </a:solidFill>
                <a:latin typeface="Calibri"/>
              </a:rPr>
              <a:t> </a:t>
            </a:r>
            <a:r>
              <a:rPr lang="en-US" dirty="0" err="1">
                <a:solidFill>
                  <a:prstClr val="black"/>
                </a:solidFill>
                <a:latin typeface="Calibri"/>
              </a:rPr>
              <a:t>gân</a:t>
            </a:r>
            <a:r>
              <a:rPr lang="en-US" dirty="0">
                <a:solidFill>
                  <a:prstClr val="black"/>
                </a:solidFill>
                <a:latin typeface="Calibri"/>
              </a:rPr>
              <a:t> </a:t>
            </a:r>
            <a:r>
              <a:rPr lang="en-US" dirty="0" err="1">
                <a:solidFill>
                  <a:prstClr val="black"/>
                </a:solidFill>
                <a:latin typeface="Calibri"/>
              </a:rPr>
              <a:t>đó</a:t>
            </a:r>
            <a:r>
              <a:rPr lang="en-US" dirty="0">
                <a:solidFill>
                  <a:prstClr val="black"/>
                </a:solidFill>
                <a:latin typeface="Calibri"/>
              </a:rPr>
              <a:t> </a:t>
            </a:r>
            <a:r>
              <a:rPr lang="en-US" dirty="0" err="1">
                <a:solidFill>
                  <a:prstClr val="black"/>
                </a:solidFill>
                <a:latin typeface="Calibri"/>
              </a:rPr>
              <a:t>trong</a:t>
            </a:r>
            <a:r>
              <a:rPr lang="en-US" dirty="0">
                <a:solidFill>
                  <a:prstClr val="black"/>
                </a:solidFill>
                <a:latin typeface="Calibri"/>
              </a:rPr>
              <a:t> </a:t>
            </a:r>
            <a:r>
              <a:rPr lang="en-US" dirty="0" err="1">
                <a:solidFill>
                  <a:prstClr val="black"/>
                </a:solidFill>
                <a:latin typeface="Calibri"/>
              </a:rPr>
              <a:t>thời</a:t>
            </a:r>
            <a:r>
              <a:rPr lang="en-US" dirty="0">
                <a:solidFill>
                  <a:prstClr val="black"/>
                </a:solidFill>
                <a:latin typeface="Calibri"/>
              </a:rPr>
              <a:t> </a:t>
            </a:r>
            <a:r>
              <a:rPr lang="en-US" dirty="0" err="1">
                <a:solidFill>
                  <a:prstClr val="black"/>
                </a:solidFill>
                <a:latin typeface="Calibri"/>
              </a:rPr>
              <a:t>gian</a:t>
            </a:r>
            <a:r>
              <a:rPr lang="en-US" dirty="0">
                <a:solidFill>
                  <a:prstClr val="black"/>
                </a:solidFill>
                <a:latin typeface="Calibri"/>
              </a:rPr>
              <a:t> </a:t>
            </a:r>
            <a:r>
              <a:rPr lang="en-US" dirty="0" err="1">
                <a:solidFill>
                  <a:prstClr val="black"/>
                </a:solidFill>
                <a:latin typeface="Calibri"/>
              </a:rPr>
              <a:t>thực</a:t>
            </a:r>
            <a:endParaRPr lang="en-US" dirty="0">
              <a:solidFill>
                <a:prstClr val="black"/>
              </a:solidFill>
              <a:latin typeface="Calibri"/>
            </a:endParaRPr>
          </a:p>
        </p:txBody>
      </p:sp>
      <p:pic>
        <p:nvPicPr>
          <p:cNvPr id="8" name="Picture 7"/>
          <p:cNvPicPr>
            <a:picLocks noChangeAspect="1"/>
          </p:cNvPicPr>
          <p:nvPr/>
        </p:nvPicPr>
        <p:blipFill>
          <a:blip r:embed="rId4"/>
          <a:stretch>
            <a:fillRect/>
          </a:stretch>
        </p:blipFill>
        <p:spPr>
          <a:xfrm>
            <a:off x="2028373" y="2836540"/>
            <a:ext cx="8375195" cy="3486150"/>
          </a:xfrm>
          <a:prstGeom prst="rect">
            <a:avLst/>
          </a:prstGeom>
        </p:spPr>
      </p:pic>
    </p:spTree>
    <p:extLst>
      <p:ext uri="{BB962C8B-B14F-4D97-AF65-F5344CB8AC3E}">
        <p14:creationId xmlns:p14="http://schemas.microsoft.com/office/powerpoint/2010/main" val="8105839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37</a:t>
            </a:fld>
            <a:endParaRPr dirty="0"/>
          </a:p>
        </p:txBody>
      </p:sp>
      <p:sp>
        <p:nvSpPr>
          <p:cNvPr id="5" name="Rectangle 4"/>
          <p:cNvSpPr/>
          <p:nvPr/>
        </p:nvSpPr>
        <p:spPr>
          <a:xfrm>
            <a:off x="2117188" y="1704847"/>
            <a:ext cx="827649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latin typeface="Calibri"/>
              </a:rPr>
              <a:t>Tạo</a:t>
            </a:r>
            <a:r>
              <a:rPr lang="en-US" dirty="0">
                <a:solidFill>
                  <a:prstClr val="white"/>
                </a:solidFill>
                <a:latin typeface="Calibri"/>
              </a:rPr>
              <a:t> </a:t>
            </a:r>
            <a:r>
              <a:rPr lang="en-US" dirty="0" err="1">
                <a:solidFill>
                  <a:prstClr val="white"/>
                </a:solidFill>
                <a:latin typeface="Calibri"/>
              </a:rPr>
              <a:t>điều</a:t>
            </a:r>
            <a:r>
              <a:rPr lang="en-US" dirty="0">
                <a:solidFill>
                  <a:prstClr val="white"/>
                </a:solidFill>
                <a:latin typeface="Calibri"/>
              </a:rPr>
              <a:t> </a:t>
            </a:r>
            <a:r>
              <a:rPr lang="en-US" dirty="0" err="1">
                <a:solidFill>
                  <a:prstClr val="white"/>
                </a:solidFill>
                <a:latin typeface="Calibri"/>
              </a:rPr>
              <a:t>kiện</a:t>
            </a:r>
            <a:r>
              <a:rPr lang="en-US" dirty="0">
                <a:solidFill>
                  <a:prstClr val="white"/>
                </a:solidFill>
                <a:latin typeface="Calibri"/>
              </a:rPr>
              <a:t> </a:t>
            </a:r>
            <a:r>
              <a:rPr lang="en-US" dirty="0" err="1">
                <a:solidFill>
                  <a:prstClr val="white"/>
                </a:solidFill>
                <a:latin typeface="Calibri"/>
              </a:rPr>
              <a:t>phát</a:t>
            </a:r>
            <a:r>
              <a:rPr lang="en-US" dirty="0">
                <a:solidFill>
                  <a:prstClr val="white"/>
                </a:solidFill>
                <a:latin typeface="Calibri"/>
              </a:rPr>
              <a:t> </a:t>
            </a:r>
            <a:r>
              <a:rPr lang="en-US" dirty="0" err="1">
                <a:solidFill>
                  <a:prstClr val="white"/>
                </a:solidFill>
                <a:latin typeface="Calibri"/>
              </a:rPr>
              <a:t>hiện</a:t>
            </a:r>
            <a:r>
              <a:rPr lang="en-US" dirty="0">
                <a:solidFill>
                  <a:prstClr val="white"/>
                </a:solidFill>
                <a:latin typeface="Calibri"/>
              </a:rPr>
              <a:t> </a:t>
            </a:r>
            <a:r>
              <a:rPr lang="en-US" dirty="0" err="1">
                <a:solidFill>
                  <a:prstClr val="white"/>
                </a:solidFill>
                <a:latin typeface="Calibri"/>
              </a:rPr>
              <a:t>mạng</a:t>
            </a:r>
            <a:r>
              <a:rPr lang="en-US" dirty="0">
                <a:solidFill>
                  <a:prstClr val="white"/>
                </a:solidFill>
                <a:latin typeface="Calibri"/>
              </a:rPr>
              <a:t> LAN </a:t>
            </a:r>
            <a:r>
              <a:rPr lang="en-US" dirty="0" err="1">
                <a:solidFill>
                  <a:prstClr val="white"/>
                </a:solidFill>
                <a:latin typeface="Calibri"/>
              </a:rPr>
              <a:t>không</a:t>
            </a:r>
            <a:r>
              <a:rPr lang="en-US" dirty="0">
                <a:solidFill>
                  <a:prstClr val="white"/>
                </a:solidFill>
                <a:latin typeface="Calibri"/>
              </a:rPr>
              <a:t> </a:t>
            </a:r>
            <a:r>
              <a:rPr lang="en-US" dirty="0" err="1">
                <a:solidFill>
                  <a:prstClr val="white"/>
                </a:solidFill>
                <a:latin typeface="Calibri"/>
              </a:rPr>
              <a:t>dây</a:t>
            </a:r>
            <a:r>
              <a:rPr lang="en-US" dirty="0">
                <a:solidFill>
                  <a:prstClr val="white"/>
                </a:solidFill>
                <a:latin typeface="Calibri"/>
              </a:rPr>
              <a:t> </a:t>
            </a:r>
            <a:r>
              <a:rPr lang="en-US" dirty="0" err="1">
                <a:solidFill>
                  <a:prstClr val="white"/>
                </a:solidFill>
                <a:latin typeface="Calibri"/>
              </a:rPr>
              <a:t>bằng</a:t>
            </a:r>
            <a:r>
              <a:rPr lang="en-US" dirty="0">
                <a:solidFill>
                  <a:prstClr val="white"/>
                </a:solidFill>
                <a:latin typeface="Calibri"/>
              </a:rPr>
              <a:t> </a:t>
            </a:r>
            <a:r>
              <a:rPr lang="en-US" dirty="0" err="1">
                <a:solidFill>
                  <a:prstClr val="white"/>
                </a:solidFill>
                <a:latin typeface="Calibri"/>
              </a:rPr>
              <a:t>cách</a:t>
            </a:r>
            <a:r>
              <a:rPr lang="en-US" dirty="0">
                <a:solidFill>
                  <a:prstClr val="white"/>
                </a:solidFill>
                <a:latin typeface="Calibri"/>
              </a:rPr>
              <a:t> </a:t>
            </a:r>
            <a:r>
              <a:rPr lang="en-US" dirty="0" err="1">
                <a:solidFill>
                  <a:prstClr val="white"/>
                </a:solidFill>
                <a:latin typeface="Calibri"/>
              </a:rPr>
              <a:t>sử</a:t>
            </a:r>
            <a:r>
              <a:rPr lang="en-US" dirty="0">
                <a:solidFill>
                  <a:prstClr val="white"/>
                </a:solidFill>
                <a:latin typeface="Calibri"/>
              </a:rPr>
              <a:t> </a:t>
            </a:r>
            <a:r>
              <a:rPr lang="en-US" dirty="0" err="1">
                <a:solidFill>
                  <a:prstClr val="white"/>
                </a:solidFill>
                <a:latin typeface="Calibri"/>
              </a:rPr>
              <a:t>dụng</a:t>
            </a:r>
            <a:r>
              <a:rPr lang="en-US" dirty="0">
                <a:solidFill>
                  <a:prstClr val="white"/>
                </a:solidFill>
                <a:latin typeface="Calibri"/>
              </a:rPr>
              <a:t> </a:t>
            </a:r>
            <a:r>
              <a:rPr lang="en-US" dirty="0" err="1">
                <a:solidFill>
                  <a:prstClr val="white"/>
                </a:solidFill>
                <a:latin typeface="Calibri"/>
              </a:rPr>
              <a:t>các</a:t>
            </a:r>
            <a:r>
              <a:rPr lang="en-US" dirty="0">
                <a:solidFill>
                  <a:prstClr val="white"/>
                </a:solidFill>
                <a:latin typeface="Calibri"/>
              </a:rPr>
              <a:t> </a:t>
            </a:r>
            <a:r>
              <a:rPr lang="en-US" dirty="0" err="1">
                <a:solidFill>
                  <a:prstClr val="white"/>
                </a:solidFill>
                <a:latin typeface="Calibri"/>
              </a:rPr>
              <a:t>chuẩn</a:t>
            </a:r>
            <a:r>
              <a:rPr lang="en-US" dirty="0">
                <a:solidFill>
                  <a:prstClr val="white"/>
                </a:solidFill>
                <a:latin typeface="Calibri"/>
              </a:rPr>
              <a:t> WLAN 802.11b, 802.1la </a:t>
            </a:r>
            <a:r>
              <a:rPr lang="en-US" dirty="0" err="1">
                <a:solidFill>
                  <a:prstClr val="white"/>
                </a:solidFill>
                <a:latin typeface="Calibri"/>
              </a:rPr>
              <a:t>và</a:t>
            </a:r>
            <a:r>
              <a:rPr lang="en-US" dirty="0">
                <a:solidFill>
                  <a:prstClr val="white"/>
                </a:solidFill>
                <a:latin typeface="Calibri"/>
              </a:rPr>
              <a:t> 802.11g</a:t>
            </a:r>
          </a:p>
        </p:txBody>
      </p:sp>
      <p:pic>
        <p:nvPicPr>
          <p:cNvPr id="6" name="Picture 5"/>
          <p:cNvPicPr>
            <a:picLocks noChangeAspect="1"/>
          </p:cNvPicPr>
          <p:nvPr/>
        </p:nvPicPr>
        <p:blipFill>
          <a:blip r:embed="rId2"/>
          <a:stretch>
            <a:fillRect/>
          </a:stretch>
        </p:blipFill>
        <p:spPr>
          <a:xfrm>
            <a:off x="2117188" y="2451609"/>
            <a:ext cx="8246012" cy="4087807"/>
          </a:xfrm>
          <a:prstGeom prst="rect">
            <a:avLst/>
          </a:prstGeom>
        </p:spPr>
      </p:pic>
      <p:pic>
        <p:nvPicPr>
          <p:cNvPr id="8" name="Picture 7"/>
          <p:cNvPicPr>
            <a:picLocks noChangeAspect="1"/>
          </p:cNvPicPr>
          <p:nvPr/>
        </p:nvPicPr>
        <p:blipFill>
          <a:blip r:embed="rId3"/>
          <a:stretch>
            <a:fillRect/>
          </a:stretch>
        </p:blipFill>
        <p:spPr>
          <a:xfrm>
            <a:off x="2117188" y="1143000"/>
            <a:ext cx="8276492" cy="598297"/>
          </a:xfrm>
          <a:prstGeom prst="rect">
            <a:avLst/>
          </a:prstGeom>
        </p:spPr>
      </p:pic>
    </p:spTree>
    <p:extLst>
      <p:ext uri="{BB962C8B-B14F-4D97-AF65-F5344CB8AC3E}">
        <p14:creationId xmlns:p14="http://schemas.microsoft.com/office/powerpoint/2010/main" val="9842601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752600" y="1295400"/>
            <a:ext cx="8534400" cy="5236464"/>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38</a:t>
            </a:fld>
            <a:endParaRPr dirty="0"/>
          </a:p>
        </p:txBody>
      </p:sp>
    </p:spTree>
    <p:extLst>
      <p:ext uri="{BB962C8B-B14F-4D97-AF65-F5344CB8AC3E}">
        <p14:creationId xmlns:p14="http://schemas.microsoft.com/office/powerpoint/2010/main" val="17630337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p:cNvSpPr>
          <p:nvPr/>
        </p:nvSpPr>
        <p:spPr>
          <a:xfrm>
            <a:off x="3394463" y="315440"/>
            <a:ext cx="5632195" cy="628650"/>
          </a:xfrm>
          <a:prstGeom prst="rect">
            <a:avLst/>
          </a:prstGeom>
        </p:spPr>
        <p:txBody>
          <a:bodyPr vert="horz" wrap="square" lIns="0" tIns="0" rIns="0" bIns="0" rtlCol="0">
            <a:spAutoFit/>
          </a:bodyPr>
          <a:lstStyle>
            <a:lvl1pPr>
              <a:defRPr sz="4000" b="1" i="0">
                <a:solidFill>
                  <a:srgbClr val="04607A"/>
                </a:solidFill>
                <a:latin typeface="Arial"/>
                <a:ea typeface="+mj-ea"/>
                <a:cs typeface="Arial"/>
              </a:defRPr>
            </a:lvl1pPr>
          </a:lstStyle>
          <a:p>
            <a:pPr marL="13335"/>
            <a:r>
              <a:rPr lang="vi-VN" kern="0" spc="-5" dirty="0"/>
              <a:t>Phương </a:t>
            </a:r>
            <a:r>
              <a:rPr lang="vi-VN" kern="0" spc="-10" dirty="0"/>
              <a:t>pháp </a:t>
            </a:r>
            <a:r>
              <a:rPr lang="vi-VN" kern="0" spc="-5" dirty="0"/>
              <a:t>tấn</a:t>
            </a:r>
            <a:r>
              <a:rPr lang="vi-VN" kern="0" spc="-15" dirty="0"/>
              <a:t> </a:t>
            </a:r>
            <a:r>
              <a:rPr lang="vi-VN" kern="0" spc="-10" dirty="0"/>
              <a:t>công</a:t>
            </a:r>
          </a:p>
        </p:txBody>
      </p:sp>
      <p:sp>
        <p:nvSpPr>
          <p:cNvPr id="7" name="object 4"/>
          <p:cNvSpPr txBox="1">
            <a:spLocks noGrp="1"/>
          </p:cNvSpPr>
          <p:nvPr>
            <p:ph type="sldNum" sz="quarter" idx="7"/>
          </p:nvPr>
        </p:nvSpPr>
        <p:spPr>
          <a:xfrm>
            <a:off x="9958323" y="6539415"/>
            <a:ext cx="279400" cy="179536"/>
          </a:xfrm>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39</a:t>
            </a:fld>
            <a:endParaRPr dirty="0"/>
          </a:p>
        </p:txBody>
      </p:sp>
      <p:sp>
        <p:nvSpPr>
          <p:cNvPr id="8" name="object 2"/>
          <p:cNvSpPr txBox="1">
            <a:spLocks/>
          </p:cNvSpPr>
          <p:nvPr/>
        </p:nvSpPr>
        <p:spPr>
          <a:xfrm>
            <a:off x="3581401" y="1152354"/>
            <a:ext cx="5632195" cy="430887"/>
          </a:xfrm>
          <a:prstGeom prst="rect">
            <a:avLst/>
          </a:prstGeom>
        </p:spPr>
        <p:txBody>
          <a:bodyPr vert="horz" wrap="square" lIns="0" tIns="0" rIns="0" bIns="0" rtlCol="0">
            <a:spAutoFit/>
          </a:bodyPr>
          <a:lstStyle>
            <a:lvl1pPr>
              <a:defRPr sz="4000" b="1" i="0">
                <a:solidFill>
                  <a:srgbClr val="04607A"/>
                </a:solidFill>
                <a:latin typeface="Arial"/>
                <a:ea typeface="+mj-ea"/>
                <a:cs typeface="Arial"/>
              </a:defRPr>
            </a:lvl1pPr>
          </a:lstStyle>
          <a:p>
            <a:pPr marL="13335"/>
            <a:r>
              <a:rPr lang="en-US" sz="2800" kern="0" spc="-10" dirty="0">
                <a:solidFill>
                  <a:prstClr val="black"/>
                </a:solidFill>
              </a:rPr>
              <a:t>Wireless Hacking </a:t>
            </a:r>
            <a:r>
              <a:rPr lang="en-US" sz="2800" kern="0" spc="-10" dirty="0">
                <a:solidFill>
                  <a:srgbClr val="F79646"/>
                </a:solidFill>
              </a:rPr>
              <a:t>Methodology</a:t>
            </a:r>
            <a:endParaRPr lang="vi-VN" sz="2800" kern="0" spc="-10" dirty="0">
              <a:solidFill>
                <a:srgbClr val="F79646"/>
              </a:solidFill>
            </a:endParaRPr>
          </a:p>
        </p:txBody>
      </p:sp>
      <p:sp>
        <p:nvSpPr>
          <p:cNvPr id="9" name="Oval 8"/>
          <p:cNvSpPr/>
          <p:nvPr/>
        </p:nvSpPr>
        <p:spPr>
          <a:xfrm>
            <a:off x="1637804" y="1873022"/>
            <a:ext cx="1642099"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Phát</a:t>
            </a:r>
            <a:r>
              <a:rPr lang="en-US" dirty="0">
                <a:solidFill>
                  <a:prstClr val="white"/>
                </a:solidFill>
                <a:latin typeface="Calibri"/>
              </a:rPr>
              <a:t> </a:t>
            </a:r>
            <a:r>
              <a:rPr lang="en-US" dirty="0" err="1">
                <a:solidFill>
                  <a:prstClr val="white"/>
                </a:solidFill>
                <a:latin typeface="Calibri"/>
              </a:rPr>
              <a:t>hiện</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0" name="Oval 9"/>
          <p:cNvSpPr/>
          <p:nvPr/>
        </p:nvSpPr>
        <p:spPr>
          <a:xfrm>
            <a:off x="3487780" y="1873022"/>
            <a:ext cx="1562466" cy="12003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solidFill>
                  <a:prstClr val="black"/>
                </a:solidFill>
                <a:latin typeface="Calibri"/>
              </a:rPr>
              <a:t>Bản</a:t>
            </a:r>
            <a:r>
              <a:rPr lang="en-US" dirty="0">
                <a:solidFill>
                  <a:prstClr val="black"/>
                </a:solidFill>
                <a:latin typeface="Calibri"/>
              </a:rPr>
              <a:t> </a:t>
            </a:r>
            <a:r>
              <a:rPr lang="en-US" dirty="0" err="1">
                <a:solidFill>
                  <a:prstClr val="black"/>
                </a:solidFill>
                <a:latin typeface="Calibri"/>
              </a:rPr>
              <a:t>đồ</a:t>
            </a:r>
            <a:r>
              <a:rPr lang="en-US" dirty="0">
                <a:solidFill>
                  <a:prstClr val="black"/>
                </a:solidFill>
                <a:latin typeface="Calibri"/>
              </a:rPr>
              <a:t> </a:t>
            </a:r>
            <a:r>
              <a:rPr lang="en-US" dirty="0" err="1">
                <a:solidFill>
                  <a:prstClr val="black"/>
                </a:solidFill>
                <a:latin typeface="Calibri"/>
              </a:rPr>
              <a:t>gps</a:t>
            </a:r>
            <a:endParaRPr lang="en-US" dirty="0">
              <a:solidFill>
                <a:prstClr val="black"/>
              </a:solidFill>
              <a:latin typeface="Calibri"/>
            </a:endParaRPr>
          </a:p>
        </p:txBody>
      </p:sp>
      <p:sp>
        <p:nvSpPr>
          <p:cNvPr id="11" name="Oval 10"/>
          <p:cNvSpPr/>
          <p:nvPr/>
        </p:nvSpPr>
        <p:spPr>
          <a:xfrm>
            <a:off x="5369161" y="1873022"/>
            <a:ext cx="1682798"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Phân</a:t>
            </a:r>
            <a:r>
              <a:rPr lang="en-US" dirty="0">
                <a:solidFill>
                  <a:prstClr val="white"/>
                </a:solidFill>
                <a:latin typeface="Calibri"/>
              </a:rPr>
              <a:t> </a:t>
            </a:r>
            <a:r>
              <a:rPr lang="en-US" dirty="0" err="1">
                <a:solidFill>
                  <a:prstClr val="white"/>
                </a:solidFill>
                <a:latin typeface="Calibri"/>
              </a:rPr>
              <a:t>tích</a:t>
            </a:r>
            <a:r>
              <a:rPr lang="en-US" dirty="0">
                <a:solidFill>
                  <a:prstClr val="white"/>
                </a:solidFill>
                <a:latin typeface="Calibri"/>
              </a:rPr>
              <a:t> </a:t>
            </a:r>
            <a:r>
              <a:rPr lang="en-US" dirty="0" err="1">
                <a:solidFill>
                  <a:prstClr val="white"/>
                </a:solidFill>
                <a:latin typeface="Calibri"/>
              </a:rPr>
              <a:t>lưu</a:t>
            </a:r>
            <a:r>
              <a:rPr lang="en-US" dirty="0">
                <a:solidFill>
                  <a:prstClr val="white"/>
                </a:solidFill>
                <a:latin typeface="Calibri"/>
              </a:rPr>
              <a:t> </a:t>
            </a:r>
            <a:r>
              <a:rPr lang="en-US" dirty="0" err="1">
                <a:solidFill>
                  <a:prstClr val="white"/>
                </a:solidFill>
                <a:latin typeface="Calibri"/>
              </a:rPr>
              <a:t>lượng</a:t>
            </a:r>
            <a:r>
              <a:rPr lang="en-US" dirty="0">
                <a:solidFill>
                  <a:prstClr val="white"/>
                </a:solidFill>
                <a:latin typeface="Calibri"/>
              </a:rPr>
              <a:t> </a:t>
            </a:r>
            <a:r>
              <a:rPr lang="en-US" dirty="0" err="1">
                <a:solidFill>
                  <a:prstClr val="white"/>
                </a:solidFill>
                <a:latin typeface="Calibri"/>
              </a:rPr>
              <a:t>không</a:t>
            </a:r>
            <a:r>
              <a:rPr lang="en-US" dirty="0">
                <a:solidFill>
                  <a:prstClr val="white"/>
                </a:solidFill>
                <a:latin typeface="Calibri"/>
              </a:rPr>
              <a:t> </a:t>
            </a:r>
            <a:r>
              <a:rPr lang="en-US" dirty="0" err="1">
                <a:solidFill>
                  <a:prstClr val="white"/>
                </a:solidFill>
                <a:latin typeface="Calibri"/>
              </a:rPr>
              <a:t>dây</a:t>
            </a:r>
            <a:endParaRPr lang="en-US" dirty="0">
              <a:solidFill>
                <a:prstClr val="white"/>
              </a:solidFill>
              <a:latin typeface="Calibri"/>
            </a:endParaRPr>
          </a:p>
        </p:txBody>
      </p:sp>
      <p:sp>
        <p:nvSpPr>
          <p:cNvPr id="12" name="Oval 11"/>
          <p:cNvSpPr/>
          <p:nvPr/>
        </p:nvSpPr>
        <p:spPr>
          <a:xfrm>
            <a:off x="7196765" y="1873022"/>
            <a:ext cx="1682798"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solidFill>
                <a:latin typeface="Calibri"/>
              </a:rPr>
              <a:t>Launch </a:t>
            </a:r>
            <a:r>
              <a:rPr lang="en-US" dirty="0" err="1">
                <a:solidFill>
                  <a:prstClr val="white"/>
                </a:solidFill>
                <a:latin typeface="Calibri"/>
              </a:rPr>
              <a:t>các</a:t>
            </a:r>
            <a:r>
              <a:rPr lang="en-US" dirty="0">
                <a:solidFill>
                  <a:prstClr val="white"/>
                </a:solidFill>
                <a:latin typeface="Calibri"/>
              </a:rPr>
              <a:t> </a:t>
            </a:r>
            <a:r>
              <a:rPr lang="en-US" dirty="0" err="1">
                <a:solidFill>
                  <a:prstClr val="white"/>
                </a:solidFill>
                <a:latin typeface="Calibri"/>
              </a:rPr>
              <a:t>cuộc</a:t>
            </a:r>
            <a:r>
              <a:rPr lang="en-US" dirty="0">
                <a:solidFill>
                  <a:prstClr val="white"/>
                </a:solidFill>
                <a:latin typeface="Calibri"/>
              </a:rPr>
              <a:t> </a:t>
            </a:r>
            <a:r>
              <a:rPr lang="en-US" dirty="0" err="1">
                <a:solidFill>
                  <a:prstClr val="white"/>
                </a:solidFill>
                <a:latin typeface="Calibri"/>
              </a:rPr>
              <a:t>tấn</a:t>
            </a:r>
            <a:r>
              <a:rPr lang="en-US" dirty="0">
                <a:solidFill>
                  <a:prstClr val="white"/>
                </a:solidFill>
                <a:latin typeface="Calibri"/>
              </a:rPr>
              <a:t> </a:t>
            </a:r>
            <a:r>
              <a:rPr lang="en-US" dirty="0" err="1">
                <a:solidFill>
                  <a:prstClr val="white"/>
                </a:solidFill>
                <a:latin typeface="Calibri"/>
              </a:rPr>
              <a:t>công</a:t>
            </a:r>
            <a:r>
              <a:rPr lang="en-US" dirty="0">
                <a:solidFill>
                  <a:prstClr val="white"/>
                </a:solidFill>
                <a:latin typeface="Calibri"/>
              </a:rPr>
              <a:t> </a:t>
            </a:r>
            <a:r>
              <a:rPr lang="en-US" dirty="0" err="1">
                <a:solidFill>
                  <a:prstClr val="white"/>
                </a:solidFill>
                <a:latin typeface="Calibri"/>
              </a:rPr>
              <a:t>không</a:t>
            </a:r>
            <a:r>
              <a:rPr lang="en-US" dirty="0">
                <a:solidFill>
                  <a:prstClr val="white"/>
                </a:solidFill>
                <a:latin typeface="Calibri"/>
              </a:rPr>
              <a:t> </a:t>
            </a:r>
            <a:r>
              <a:rPr lang="en-US" dirty="0" err="1">
                <a:solidFill>
                  <a:prstClr val="white"/>
                </a:solidFill>
                <a:latin typeface="Calibri"/>
              </a:rPr>
              <a:t>dây</a:t>
            </a:r>
            <a:endParaRPr lang="en-US" dirty="0">
              <a:solidFill>
                <a:prstClr val="white"/>
              </a:solidFill>
              <a:latin typeface="Calibri"/>
            </a:endParaRPr>
          </a:p>
        </p:txBody>
      </p:sp>
      <p:sp>
        <p:nvSpPr>
          <p:cNvPr id="13" name="Oval 12"/>
          <p:cNvSpPr/>
          <p:nvPr/>
        </p:nvSpPr>
        <p:spPr>
          <a:xfrm>
            <a:off x="9016007" y="1873022"/>
            <a:ext cx="1645067"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Bẻ</a:t>
            </a:r>
            <a:r>
              <a:rPr lang="en-US" dirty="0">
                <a:solidFill>
                  <a:prstClr val="white"/>
                </a:solidFill>
                <a:latin typeface="Calibri"/>
              </a:rPr>
              <a:t> </a:t>
            </a:r>
            <a:r>
              <a:rPr lang="en-US" dirty="0" err="1">
                <a:solidFill>
                  <a:prstClr val="white"/>
                </a:solidFill>
                <a:latin typeface="Calibri"/>
              </a:rPr>
              <a:t>khóa</a:t>
            </a:r>
            <a:r>
              <a:rPr lang="en-US" dirty="0">
                <a:solidFill>
                  <a:prstClr val="white"/>
                </a:solidFill>
                <a:latin typeface="Calibri"/>
              </a:rPr>
              <a:t> </a:t>
            </a:r>
            <a:r>
              <a:rPr lang="en-US" dirty="0" err="1">
                <a:solidFill>
                  <a:prstClr val="white"/>
                </a:solidFill>
                <a:latin typeface="Calibri"/>
              </a:rPr>
              <a:t>những</a:t>
            </a:r>
            <a:r>
              <a:rPr lang="en-US" dirty="0">
                <a:solidFill>
                  <a:prstClr val="white"/>
                </a:solidFill>
                <a:latin typeface="Calibri"/>
              </a:rPr>
              <a:t> </a:t>
            </a:r>
            <a:r>
              <a:rPr lang="en-US" dirty="0" err="1">
                <a:solidFill>
                  <a:prstClr val="white"/>
                </a:solidFill>
                <a:latin typeface="Calibri"/>
              </a:rPr>
              <a:t>mã</a:t>
            </a:r>
            <a:r>
              <a:rPr lang="en-US" dirty="0">
                <a:solidFill>
                  <a:prstClr val="white"/>
                </a:solidFill>
                <a:latin typeface="Calibri"/>
              </a:rPr>
              <a:t> </a:t>
            </a:r>
            <a:r>
              <a:rPr lang="en-US" dirty="0" err="1">
                <a:solidFill>
                  <a:prstClr val="white"/>
                </a:solidFill>
                <a:latin typeface="Calibri"/>
              </a:rPr>
              <a:t>hóa</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4" name="Oval 13"/>
          <p:cNvSpPr/>
          <p:nvPr/>
        </p:nvSpPr>
        <p:spPr>
          <a:xfrm>
            <a:off x="1752468" y="3364809"/>
            <a:ext cx="8565865" cy="8515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Thỏa</a:t>
            </a:r>
            <a:r>
              <a:rPr lang="en-US" dirty="0">
                <a:solidFill>
                  <a:prstClr val="white"/>
                </a:solidFill>
                <a:latin typeface="Calibri"/>
              </a:rPr>
              <a:t> </a:t>
            </a:r>
            <a:r>
              <a:rPr lang="en-US" dirty="0" err="1">
                <a:solidFill>
                  <a:prstClr val="white"/>
                </a:solidFill>
                <a:latin typeface="Calibri"/>
              </a:rPr>
              <a:t>hiệp</a:t>
            </a:r>
            <a:r>
              <a:rPr lang="en-US" dirty="0">
                <a:solidFill>
                  <a:prstClr val="white"/>
                </a:solidFill>
                <a:latin typeface="Calibri"/>
              </a:rPr>
              <a:t> </a:t>
            </a:r>
            <a:r>
              <a:rPr lang="en-US" dirty="0" err="1">
                <a:solidFill>
                  <a:prstClr val="white"/>
                </a:solidFill>
                <a:latin typeface="Calibri"/>
              </a:rPr>
              <a:t>mạng</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5" name="Oval 14"/>
          <p:cNvSpPr/>
          <p:nvPr/>
        </p:nvSpPr>
        <p:spPr>
          <a:xfrm>
            <a:off x="1752469" y="4816509"/>
            <a:ext cx="8565865"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marL="13335"/>
            <a:r>
              <a:rPr lang="vi-VN" kern="0" spc="-10" dirty="0">
                <a:solidFill>
                  <a:prstClr val="black"/>
                </a:solidFill>
                <a:latin typeface="Arial" panose="020B0604020202020204" pitchFamily="34" charset="0"/>
              </a:rPr>
              <a:t>Mục tiêu của phương pháp hack không dây là thỏa hiệp mạng wifi để có được quyền truy cập trái phép vào tài nguyên mạng</a:t>
            </a:r>
          </a:p>
        </p:txBody>
      </p:sp>
      <p:cxnSp>
        <p:nvCxnSpPr>
          <p:cNvPr id="16" name="Elbow Connector 15"/>
          <p:cNvCxnSpPr>
            <a:stCxn id="13" idx="0"/>
            <a:endCxn id="9" idx="0"/>
          </p:cNvCxnSpPr>
          <p:nvPr/>
        </p:nvCxnSpPr>
        <p:spPr>
          <a:xfrm rot="16200000" flipV="1">
            <a:off x="6148697" y="-1816822"/>
            <a:ext cx="12700" cy="7379687"/>
          </a:xfrm>
          <a:prstGeom prst="bentConnector3">
            <a:avLst>
              <a:gd name="adj1" fmla="val 180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9" idx="6"/>
            <a:endCxn id="10" idx="2"/>
          </p:cNvCxnSpPr>
          <p:nvPr/>
        </p:nvCxnSpPr>
        <p:spPr>
          <a:xfrm>
            <a:off x="3279902" y="2473181"/>
            <a:ext cx="207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a:endCxn id="11" idx="2"/>
          </p:cNvCxnSpPr>
          <p:nvPr/>
        </p:nvCxnSpPr>
        <p:spPr>
          <a:xfrm>
            <a:off x="5050247" y="2473181"/>
            <a:ext cx="318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6"/>
            <a:endCxn id="12" idx="2"/>
          </p:cNvCxnSpPr>
          <p:nvPr/>
        </p:nvCxnSpPr>
        <p:spPr>
          <a:xfrm>
            <a:off x="7051959" y="2473181"/>
            <a:ext cx="1448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6"/>
            <a:endCxn id="13" idx="2"/>
          </p:cNvCxnSpPr>
          <p:nvPr/>
        </p:nvCxnSpPr>
        <p:spPr>
          <a:xfrm>
            <a:off x="8879564" y="2473181"/>
            <a:ext cx="136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1"/>
            <a:endCxn id="9" idx="4"/>
          </p:cNvCxnSpPr>
          <p:nvPr/>
        </p:nvCxnSpPr>
        <p:spPr>
          <a:xfrm flipH="1" flipV="1">
            <a:off x="2458853" y="3073340"/>
            <a:ext cx="548056"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7"/>
            <a:endCxn id="13" idx="4"/>
          </p:cNvCxnSpPr>
          <p:nvPr/>
        </p:nvCxnSpPr>
        <p:spPr>
          <a:xfrm flipV="1">
            <a:off x="9063890" y="3073340"/>
            <a:ext cx="774650"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0"/>
            <a:endCxn id="15" idx="0"/>
          </p:cNvCxnSpPr>
          <p:nvPr/>
        </p:nvCxnSpPr>
        <p:spPr>
          <a:xfrm>
            <a:off x="6035401" y="481650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0"/>
            <a:endCxn id="14" idx="4"/>
          </p:cNvCxnSpPr>
          <p:nvPr/>
        </p:nvCxnSpPr>
        <p:spPr>
          <a:xfrm flipH="1" flipV="1">
            <a:off x="6035401" y="4216351"/>
            <a:ext cx="1" cy="600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247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Tổng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quan</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6074228" y="924604"/>
            <a:ext cx="5353050" cy="3571875"/>
          </a:xfrm>
          <a:prstGeom prst="rect">
            <a:avLst/>
          </a:prstGeom>
        </p:spPr>
      </p:pic>
      <p:pic>
        <p:nvPicPr>
          <p:cNvPr id="6" name="Picture 5"/>
          <p:cNvPicPr>
            <a:picLocks noChangeAspect="1"/>
          </p:cNvPicPr>
          <p:nvPr/>
        </p:nvPicPr>
        <p:blipFill>
          <a:blip r:embed="rId4"/>
          <a:stretch>
            <a:fillRect/>
          </a:stretch>
        </p:blipFill>
        <p:spPr>
          <a:xfrm>
            <a:off x="358548" y="798058"/>
            <a:ext cx="5193166" cy="4611531"/>
          </a:xfrm>
          <a:prstGeom prst="rect">
            <a:avLst/>
          </a:prstGeom>
        </p:spPr>
      </p:pic>
    </p:spTree>
    <p:extLst>
      <p:ext uri="{BB962C8B-B14F-4D97-AF65-F5344CB8AC3E}">
        <p14:creationId xmlns:p14="http://schemas.microsoft.com/office/powerpoint/2010/main" val="36864967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828800" y="1219200"/>
            <a:ext cx="8513064" cy="51816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40</a:t>
            </a:fld>
            <a:endParaRPr dirty="0"/>
          </a:p>
        </p:txBody>
      </p:sp>
      <p:sp>
        <p:nvSpPr>
          <p:cNvPr id="5" name="Rounded Rectangle 4"/>
          <p:cNvSpPr/>
          <p:nvPr/>
        </p:nvSpPr>
        <p:spPr>
          <a:xfrm>
            <a:off x="3124200" y="1981200"/>
            <a:ext cx="2743200" cy="259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vi-VN" sz="1500" dirty="0">
                <a:solidFill>
                  <a:prstClr val="white"/>
                </a:solidFill>
                <a:latin typeface="Arial" panose="020B0604020202020204" pitchFamily="34" charset="0"/>
              </a:rPr>
              <a:t>Những kẻ tấn công tạo ra bản đồ của các mạng Wi-Fi được phát hiện và tạo một cơ sở dữ liệu với các thống kê được thu thập bởi các công cụ khám phá Wi-Fi như Netsurveyor, NetStumblers, v.v.</a:t>
            </a:r>
            <a:endParaRPr lang="en-US" sz="1500" dirty="0">
              <a:solidFill>
                <a:prstClr val="white"/>
              </a:solidFill>
              <a:latin typeface="Calibri"/>
            </a:endParaRPr>
          </a:p>
        </p:txBody>
      </p:sp>
      <p:sp>
        <p:nvSpPr>
          <p:cNvPr id="6" name="Rounded Rectangle 5"/>
          <p:cNvSpPr/>
          <p:nvPr/>
        </p:nvSpPr>
        <p:spPr>
          <a:xfrm>
            <a:off x="6324600" y="1981200"/>
            <a:ext cx="2819400" cy="2590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vi-VN" sz="1500" dirty="0">
                <a:solidFill>
                  <a:prstClr val="white"/>
                </a:solidFill>
                <a:latin typeface="Arial" panose="020B0604020202020204" pitchFamily="34" charset="0"/>
              </a:rPr>
              <a:t>GPS được sử dụng để theo dõi vị trí của các mạng Wi-Fi được phát hiện và tọa độ được tải lên các trang web như WIGLE Attackers có thể chia sẻ thông tin hoặc bán nó để kiếm tiền</a:t>
            </a:r>
            <a:endParaRPr lang="en-US" sz="1500" dirty="0">
              <a:solidFill>
                <a:prstClr val="white"/>
              </a:solidFill>
              <a:latin typeface="Calibri"/>
            </a:endParaRPr>
          </a:p>
        </p:txBody>
      </p:sp>
    </p:spTree>
    <p:extLst>
      <p:ext uri="{BB962C8B-B14F-4D97-AF65-F5344CB8AC3E}">
        <p14:creationId xmlns:p14="http://schemas.microsoft.com/office/powerpoint/2010/main" val="5970873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05000" y="1143000"/>
            <a:ext cx="8317992" cy="53340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41</a:t>
            </a:fld>
            <a:endParaRPr dirty="0"/>
          </a:p>
        </p:txBody>
      </p:sp>
      <p:sp>
        <p:nvSpPr>
          <p:cNvPr id="5" name="Rounded Rectangle 4"/>
          <p:cNvSpPr/>
          <p:nvPr/>
        </p:nvSpPr>
        <p:spPr>
          <a:xfrm>
            <a:off x="2057400" y="4305300"/>
            <a:ext cx="4724400" cy="2133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r>
              <a:rPr lang="vi-VN" sz="1500" dirty="0">
                <a:solidFill>
                  <a:prstClr val="white"/>
                </a:solidFill>
                <a:latin typeface="Arial" panose="020B0604020202020204" pitchFamily="34" charset="0"/>
              </a:rPr>
              <a:t>WIGLE </a:t>
            </a:r>
            <a:r>
              <a:rPr lang="en-US" sz="1500" dirty="0" err="1">
                <a:solidFill>
                  <a:prstClr val="white"/>
                </a:solidFill>
                <a:latin typeface="Calibri"/>
              </a:rPr>
              <a:t>sẽ</a:t>
            </a:r>
            <a:r>
              <a:rPr lang="en-US" sz="1500" dirty="0">
                <a:solidFill>
                  <a:prstClr val="white"/>
                </a:solidFill>
                <a:latin typeface="Calibri"/>
              </a:rPr>
              <a:t> </a:t>
            </a:r>
            <a:r>
              <a:rPr lang="vi-VN" sz="1500" dirty="0">
                <a:solidFill>
                  <a:prstClr val="white"/>
                </a:solidFill>
                <a:latin typeface="Arial" panose="020B0604020202020204" pitchFamily="34" charset="0"/>
              </a:rPr>
              <a:t>hợp nhất vị trí và thông tin của các mạng không dây trên toàn thế giới vào cơ sở dữ liệu trung tâm và cung cấp các ứng dụng Java, Windows và web thân thiện với người dùng có thể </a:t>
            </a:r>
            <a:r>
              <a:rPr lang="en-US" sz="1500" dirty="0" err="1">
                <a:solidFill>
                  <a:prstClr val="white"/>
                </a:solidFill>
                <a:latin typeface="Calibri"/>
              </a:rPr>
              <a:t>sắp</a:t>
            </a:r>
            <a:r>
              <a:rPr lang="en-US" sz="1500" dirty="0">
                <a:solidFill>
                  <a:prstClr val="white"/>
                </a:solidFill>
                <a:latin typeface="Calibri"/>
              </a:rPr>
              <a:t> </a:t>
            </a:r>
            <a:r>
              <a:rPr lang="en-US" sz="1500" dirty="0" err="1">
                <a:solidFill>
                  <a:prstClr val="white"/>
                </a:solidFill>
                <a:latin typeface="Calibri"/>
              </a:rPr>
              <a:t>xếp</a:t>
            </a:r>
            <a:r>
              <a:rPr lang="vi-VN" sz="1500" dirty="0">
                <a:solidFill>
                  <a:prstClr val="white"/>
                </a:solidFill>
                <a:latin typeface="Arial" panose="020B0604020202020204" pitchFamily="34" charset="0"/>
              </a:rPr>
              <a:t>, truy vấn và cập nhật cơ sở dữ liệu qua web </a:t>
            </a:r>
            <a:endParaRPr lang="en-US" sz="1500" dirty="0">
              <a:solidFill>
                <a:prstClr val="white"/>
              </a:solidFill>
              <a:latin typeface="Calibri"/>
            </a:endParaRPr>
          </a:p>
          <a:p>
            <a:r>
              <a:rPr lang="en-US" sz="1500" dirty="0">
                <a:solidFill>
                  <a:prstClr val="white"/>
                </a:solidFill>
                <a:latin typeface="Calibri"/>
              </a:rPr>
              <a:t>Ta </a:t>
            </a:r>
            <a:r>
              <a:rPr lang="vi-VN" sz="1500" dirty="0">
                <a:solidFill>
                  <a:prstClr val="white"/>
                </a:solidFill>
                <a:latin typeface="Arial" panose="020B0604020202020204" pitchFamily="34" charset="0"/>
              </a:rPr>
              <a:t>có thể thêm mạng không dây vào WIGLE từ  tệp hoặc bằng tay và thêm nhận xét vào mạng hiện có</a:t>
            </a:r>
            <a:endParaRPr lang="en-US" sz="1500" dirty="0">
              <a:solidFill>
                <a:prstClr val="white"/>
              </a:solidFill>
              <a:latin typeface="Calibri"/>
            </a:endParaRPr>
          </a:p>
        </p:txBody>
      </p:sp>
    </p:spTree>
    <p:extLst>
      <p:ext uri="{BB962C8B-B14F-4D97-AF65-F5344CB8AC3E}">
        <p14:creationId xmlns:p14="http://schemas.microsoft.com/office/powerpoint/2010/main" val="146721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81200" y="1295400"/>
            <a:ext cx="8001000" cy="5414772"/>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42</a:t>
            </a:fld>
            <a:endParaRPr dirty="0"/>
          </a:p>
        </p:txBody>
      </p:sp>
      <p:sp>
        <p:nvSpPr>
          <p:cNvPr id="5" name="Rectangle 4"/>
          <p:cNvSpPr/>
          <p:nvPr/>
        </p:nvSpPr>
        <p:spPr>
          <a:xfrm>
            <a:off x="1981201" y="1981200"/>
            <a:ext cx="7977123"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sz="1200" dirty="0">
                <a:solidFill>
                  <a:prstClr val="white"/>
                </a:solidFill>
                <a:latin typeface="Arial" panose="020B0604020202020204" pitchFamily="34" charset="0"/>
              </a:rPr>
              <a:t>Công cụ lập bản đồ GPS: Hệ thống định vị Wi-Fi (WPS) của Slkyhoolk Skyhook xác định vị trí dựa trên cơ sở dữ liệu khổng lồ trên toàn thế giới của Skyhook về các điểm truy cập Wi-Fi đã biết</a:t>
            </a:r>
            <a:endParaRPr lang="en-US" sz="1200" dirty="0">
              <a:solidFill>
                <a:prstClr val="white"/>
              </a:solidFill>
              <a:latin typeface="Calibri"/>
            </a:endParaRPr>
          </a:p>
        </p:txBody>
      </p:sp>
      <p:sp>
        <p:nvSpPr>
          <p:cNvPr id="6" name="object 3"/>
          <p:cNvSpPr/>
          <p:nvPr/>
        </p:nvSpPr>
        <p:spPr>
          <a:xfrm>
            <a:off x="10110723" y="4908860"/>
            <a:ext cx="2057400" cy="17526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30056344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4" name="object 4"/>
          <p:cNvSpPr/>
          <p:nvPr/>
        </p:nvSpPr>
        <p:spPr>
          <a:xfrm>
            <a:off x="5925357" y="1"/>
            <a:ext cx="4742642" cy="599949"/>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43</a:t>
            </a:fld>
            <a:endParaRPr dirty="0"/>
          </a:p>
        </p:txBody>
      </p:sp>
      <p:sp>
        <p:nvSpPr>
          <p:cNvPr id="10" name="Rectangle 9"/>
          <p:cNvSpPr/>
          <p:nvPr/>
        </p:nvSpPr>
        <p:spPr>
          <a:xfrm>
            <a:off x="1752600" y="1371600"/>
            <a:ext cx="8839201"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latin typeface="Calibri"/>
              </a:rPr>
              <a:t>Làm</a:t>
            </a:r>
            <a:r>
              <a:rPr lang="en-US" dirty="0">
                <a:solidFill>
                  <a:prstClr val="white"/>
                </a:solidFill>
                <a:latin typeface="Calibri"/>
              </a:rPr>
              <a:t> </a:t>
            </a:r>
            <a:r>
              <a:rPr lang="en-US" dirty="0" err="1">
                <a:solidFill>
                  <a:prstClr val="white"/>
                </a:solidFill>
                <a:latin typeface="Calibri"/>
              </a:rPr>
              <a:t>thế</a:t>
            </a:r>
            <a:r>
              <a:rPr lang="en-US" dirty="0">
                <a:solidFill>
                  <a:prstClr val="white"/>
                </a:solidFill>
                <a:latin typeface="Calibri"/>
              </a:rPr>
              <a:t> </a:t>
            </a:r>
            <a:r>
              <a:rPr lang="en-US" dirty="0" err="1">
                <a:solidFill>
                  <a:prstClr val="white"/>
                </a:solidFill>
                <a:latin typeface="Calibri"/>
              </a:rPr>
              <a:t>nào</a:t>
            </a:r>
            <a:r>
              <a:rPr lang="en-US" dirty="0">
                <a:solidFill>
                  <a:prstClr val="white"/>
                </a:solidFill>
                <a:latin typeface="Calibri"/>
              </a:rPr>
              <a:t> </a:t>
            </a:r>
            <a:r>
              <a:rPr lang="en-US" dirty="0" err="1">
                <a:solidFill>
                  <a:prstClr val="white"/>
                </a:solidFill>
                <a:latin typeface="Calibri"/>
              </a:rPr>
              <a:t>để</a:t>
            </a:r>
            <a:r>
              <a:rPr lang="en-US" dirty="0">
                <a:solidFill>
                  <a:prstClr val="white"/>
                </a:solidFill>
                <a:latin typeface="Calibri"/>
              </a:rPr>
              <a:t> </a:t>
            </a:r>
            <a:r>
              <a:rPr lang="en-US" dirty="0" err="1">
                <a:solidFill>
                  <a:prstClr val="white"/>
                </a:solidFill>
                <a:latin typeface="Calibri"/>
              </a:rPr>
              <a:t>khám</a:t>
            </a:r>
            <a:r>
              <a:rPr lang="en-US" dirty="0">
                <a:solidFill>
                  <a:prstClr val="white"/>
                </a:solidFill>
                <a:latin typeface="Calibri"/>
              </a:rPr>
              <a:t> </a:t>
            </a:r>
            <a:r>
              <a:rPr lang="en-US" dirty="0" err="1">
                <a:solidFill>
                  <a:prstClr val="white"/>
                </a:solidFill>
                <a:latin typeface="Calibri"/>
              </a:rPr>
              <a:t>phá</a:t>
            </a:r>
            <a:r>
              <a:rPr lang="en-US" dirty="0">
                <a:solidFill>
                  <a:prstClr val="white"/>
                </a:solidFill>
                <a:latin typeface="Calibri"/>
              </a:rPr>
              <a:t> </a:t>
            </a:r>
            <a:r>
              <a:rPr lang="en-US" dirty="0" err="1">
                <a:solidFill>
                  <a:prstClr val="white"/>
                </a:solidFill>
                <a:latin typeface="Calibri"/>
              </a:rPr>
              <a:t>mạng</a:t>
            </a:r>
            <a:r>
              <a:rPr lang="en-US" dirty="0">
                <a:solidFill>
                  <a:prstClr val="white"/>
                </a:solidFill>
                <a:latin typeface="Calibri"/>
              </a:rPr>
              <a:t> Wi-Fi </a:t>
            </a:r>
            <a:r>
              <a:rPr lang="en-US" dirty="0" err="1">
                <a:solidFill>
                  <a:prstClr val="white"/>
                </a:solidFill>
                <a:latin typeface="Calibri"/>
              </a:rPr>
              <a:t>bằng</a:t>
            </a:r>
            <a:r>
              <a:rPr lang="en-US" dirty="0">
                <a:solidFill>
                  <a:prstClr val="white"/>
                </a:solidFill>
                <a:latin typeface="Calibri"/>
              </a:rPr>
              <a:t> </a:t>
            </a:r>
            <a:r>
              <a:rPr lang="en-US" dirty="0" err="1">
                <a:solidFill>
                  <a:prstClr val="white"/>
                </a:solidFill>
                <a:latin typeface="Calibri"/>
              </a:rPr>
              <a:t>cách</a:t>
            </a:r>
            <a:r>
              <a:rPr lang="en-US" dirty="0">
                <a:solidFill>
                  <a:prstClr val="white"/>
                </a:solidFill>
                <a:latin typeface="Calibri"/>
              </a:rPr>
              <a:t> </a:t>
            </a:r>
            <a:r>
              <a:rPr lang="en-US" dirty="0" err="1">
                <a:solidFill>
                  <a:prstClr val="white"/>
                </a:solidFill>
                <a:latin typeface="Calibri"/>
              </a:rPr>
              <a:t>sử</a:t>
            </a:r>
            <a:r>
              <a:rPr lang="en-US" dirty="0">
                <a:solidFill>
                  <a:prstClr val="white"/>
                </a:solidFill>
                <a:latin typeface="Calibri"/>
              </a:rPr>
              <a:t> </a:t>
            </a:r>
            <a:r>
              <a:rPr lang="en-US" dirty="0" err="1">
                <a:solidFill>
                  <a:prstClr val="white"/>
                </a:solidFill>
                <a:latin typeface="Calibri"/>
              </a:rPr>
              <a:t>dụng</a:t>
            </a:r>
            <a:r>
              <a:rPr lang="en-US" dirty="0">
                <a:solidFill>
                  <a:prstClr val="white"/>
                </a:solidFill>
                <a:latin typeface="Calibri"/>
              </a:rPr>
              <a:t> </a:t>
            </a:r>
            <a:r>
              <a:rPr lang="en-US" dirty="0" err="1">
                <a:solidFill>
                  <a:prstClr val="white"/>
                </a:solidFill>
                <a:latin typeface="Calibri"/>
              </a:rPr>
              <a:t>Wardishing</a:t>
            </a:r>
            <a:r>
              <a:rPr lang="en-US" dirty="0">
                <a:solidFill>
                  <a:prstClr val="white"/>
                </a:solidFill>
                <a:latin typeface="Calibri"/>
              </a:rPr>
              <a:t>?</a:t>
            </a:r>
          </a:p>
        </p:txBody>
      </p:sp>
      <p:sp>
        <p:nvSpPr>
          <p:cNvPr id="11" name="Rounded Rectangle 10"/>
          <p:cNvSpPr/>
          <p:nvPr/>
        </p:nvSpPr>
        <p:spPr>
          <a:xfrm>
            <a:off x="1752600" y="2722149"/>
            <a:ext cx="2590801"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1 Đăng ký với WIGLE và tải xuống các gói bản đồ trong khu vực của</a:t>
            </a:r>
            <a:r>
              <a:rPr lang="en-US" sz="1300" dirty="0">
                <a:solidFill>
                  <a:prstClr val="white"/>
                </a:solidFill>
                <a:latin typeface="Calibri"/>
              </a:rPr>
              <a:t> ta</a:t>
            </a:r>
            <a:r>
              <a:rPr lang="vi-VN" sz="1300" dirty="0">
                <a:solidFill>
                  <a:prstClr val="white"/>
                </a:solidFill>
                <a:latin typeface="Arial" panose="020B0604020202020204" pitchFamily="34" charset="0"/>
              </a:rPr>
              <a:t> để xem các điểm truy cập được vẽ trên bản đồ địa lý</a:t>
            </a:r>
            <a:endParaRPr lang="en-US" sz="1300" dirty="0">
              <a:solidFill>
                <a:prstClr val="white"/>
              </a:solidFill>
              <a:latin typeface="Calibri"/>
            </a:endParaRPr>
          </a:p>
        </p:txBody>
      </p:sp>
      <p:sp>
        <p:nvSpPr>
          <p:cNvPr id="12" name="Rounded Rectangle 11"/>
          <p:cNvSpPr/>
          <p:nvPr/>
        </p:nvSpPr>
        <p:spPr>
          <a:xfrm>
            <a:off x="4850987" y="2722149"/>
            <a:ext cx="2795936" cy="1240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2 Kết nối ăng-ten, thiết bị GPS với máy tính xách tay thông qua bộ chuyển đổi nối</a:t>
            </a:r>
            <a:r>
              <a:rPr lang="en-US" sz="1300" dirty="0">
                <a:solidFill>
                  <a:prstClr val="white"/>
                </a:solidFill>
                <a:latin typeface="Calibri"/>
              </a:rPr>
              <a:t> </a:t>
            </a:r>
            <a:r>
              <a:rPr lang="vi-VN" sz="1300" dirty="0">
                <a:solidFill>
                  <a:prstClr val="white"/>
                </a:solidFill>
                <a:latin typeface="Arial" panose="020B0604020202020204" pitchFamily="34" charset="0"/>
              </a:rPr>
              <a:t>USB và</a:t>
            </a:r>
            <a:r>
              <a:rPr lang="en-US" sz="1300" dirty="0">
                <a:solidFill>
                  <a:prstClr val="white"/>
                </a:solidFill>
                <a:latin typeface="Calibri"/>
              </a:rPr>
              <a:t> board </a:t>
            </a:r>
            <a:r>
              <a:rPr lang="en-US" sz="1300" dirty="0" err="1">
                <a:solidFill>
                  <a:prstClr val="white"/>
                </a:solidFill>
                <a:latin typeface="Calibri"/>
              </a:rPr>
              <a:t>trên</a:t>
            </a:r>
            <a:r>
              <a:rPr lang="vi-VN" sz="1300" dirty="0">
                <a:solidFill>
                  <a:prstClr val="white"/>
                </a:solidFill>
                <a:latin typeface="Arial" panose="020B0604020202020204" pitchFamily="34" charset="0"/>
              </a:rPr>
              <a:t> xe</a:t>
            </a:r>
            <a:r>
              <a:rPr lang="en-US" sz="1300" dirty="0">
                <a:solidFill>
                  <a:prstClr val="white"/>
                </a:solidFill>
                <a:latin typeface="Calibri"/>
              </a:rPr>
              <a:t> </a:t>
            </a:r>
            <a:r>
              <a:rPr lang="en-US" sz="1300" dirty="0" err="1">
                <a:solidFill>
                  <a:prstClr val="white"/>
                </a:solidFill>
                <a:latin typeface="Calibri"/>
              </a:rPr>
              <a:t>hơi</a:t>
            </a:r>
            <a:endParaRPr lang="en-US" sz="1300" dirty="0">
              <a:solidFill>
                <a:prstClr val="white"/>
              </a:solidFill>
              <a:latin typeface="Calibri"/>
            </a:endParaRPr>
          </a:p>
        </p:txBody>
      </p:sp>
      <p:sp>
        <p:nvSpPr>
          <p:cNvPr id="13" name="Rounded Rectangle 12"/>
          <p:cNvSpPr/>
          <p:nvPr/>
        </p:nvSpPr>
        <p:spPr>
          <a:xfrm>
            <a:off x="8077201" y="2704878"/>
            <a:ext cx="2398885" cy="1236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3 Cài đặt và </a:t>
            </a:r>
            <a:r>
              <a:rPr lang="en-US" sz="1300" dirty="0" err="1">
                <a:solidFill>
                  <a:prstClr val="white"/>
                </a:solidFill>
                <a:latin typeface="Calibri"/>
              </a:rPr>
              <a:t>chạy</a:t>
            </a:r>
            <a:r>
              <a:rPr lang="vi-VN" sz="1300" dirty="0">
                <a:solidFill>
                  <a:prstClr val="white"/>
                </a:solidFill>
                <a:latin typeface="Arial" panose="020B0604020202020204" pitchFamily="34" charset="0"/>
              </a:rPr>
              <a:t> phần mềm máy khách NetStumbler và WIGLE và bật thiết bị GPS</a:t>
            </a:r>
            <a:endParaRPr lang="en-US" sz="1300" dirty="0">
              <a:solidFill>
                <a:prstClr val="white"/>
              </a:solidFill>
              <a:latin typeface="Calibri"/>
            </a:endParaRPr>
          </a:p>
        </p:txBody>
      </p:sp>
      <p:sp>
        <p:nvSpPr>
          <p:cNvPr id="14" name="Rounded Rectangle 13"/>
          <p:cNvSpPr/>
          <p:nvPr/>
        </p:nvSpPr>
        <p:spPr>
          <a:xfrm>
            <a:off x="7997145" y="4542793"/>
            <a:ext cx="2590801" cy="13081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4 Lái xe ở tốc độ 3</a:t>
            </a:r>
            <a:r>
              <a:rPr lang="en-US" sz="1300" dirty="0">
                <a:solidFill>
                  <a:prstClr val="white"/>
                </a:solidFill>
                <a:latin typeface="Calibri"/>
              </a:rPr>
              <a:t>5Km/h</a:t>
            </a:r>
            <a:r>
              <a:rPr lang="vi-VN" sz="1300" dirty="0">
                <a:solidFill>
                  <a:prstClr val="white"/>
                </a:solidFill>
                <a:latin typeface="Arial" panose="020B0604020202020204" pitchFamily="34" charset="0"/>
              </a:rPr>
              <a:t> hoặc thấp hơn (Ở tốc độ cao hơn, ăng-ten Wi-Fi sẽ không thể phát hiện các điểm Wi-Fi)</a:t>
            </a:r>
            <a:endParaRPr lang="en-US" sz="1300" dirty="0">
              <a:solidFill>
                <a:prstClr val="white"/>
              </a:solidFill>
              <a:latin typeface="Calibri"/>
            </a:endParaRPr>
          </a:p>
        </p:txBody>
      </p:sp>
      <p:sp>
        <p:nvSpPr>
          <p:cNvPr id="15" name="Rounded Rectangle 14"/>
          <p:cNvSpPr/>
          <p:nvPr/>
        </p:nvSpPr>
        <p:spPr>
          <a:xfrm>
            <a:off x="4876332" y="4538011"/>
            <a:ext cx="2795935" cy="13081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5 </a:t>
            </a:r>
            <a:r>
              <a:rPr lang="en-US" sz="1300" dirty="0" err="1">
                <a:solidFill>
                  <a:prstClr val="white"/>
                </a:solidFill>
                <a:latin typeface="Calibri"/>
              </a:rPr>
              <a:t>Bắt</a:t>
            </a:r>
            <a:r>
              <a:rPr lang="vi-VN" sz="1300" dirty="0">
                <a:solidFill>
                  <a:prstClr val="white"/>
                </a:solidFill>
                <a:latin typeface="Arial" panose="020B0604020202020204" pitchFamily="34" charset="0"/>
              </a:rPr>
              <a:t> và lưu tệp nhật ký Netstumbler chứa tọa độ GPS của các điểm truy cập</a:t>
            </a:r>
            <a:endParaRPr lang="en-US" sz="1300" dirty="0">
              <a:solidFill>
                <a:prstClr val="white"/>
              </a:solidFill>
              <a:latin typeface="Calibri"/>
            </a:endParaRPr>
          </a:p>
        </p:txBody>
      </p:sp>
      <p:sp>
        <p:nvSpPr>
          <p:cNvPr id="16" name="Rounded Rectangle 15"/>
          <p:cNvSpPr/>
          <p:nvPr/>
        </p:nvSpPr>
        <p:spPr>
          <a:xfrm>
            <a:off x="1681667" y="4538011"/>
            <a:ext cx="2398885" cy="1295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6 Tải tệp nhật ký này lên WIGLE, sau đó sẽ tự động vẽ các điểm trên bản đồ</a:t>
            </a:r>
            <a:endParaRPr lang="en-US" sz="1300" dirty="0">
              <a:solidFill>
                <a:prstClr val="white"/>
              </a:solidFill>
              <a:latin typeface="Calibri"/>
            </a:endParaRPr>
          </a:p>
        </p:txBody>
      </p:sp>
      <p:cxnSp>
        <p:nvCxnSpPr>
          <p:cNvPr id="19" name="Straight Arrow Connector 18"/>
          <p:cNvCxnSpPr>
            <a:stCxn id="11" idx="3"/>
            <a:endCxn id="12" idx="1"/>
          </p:cNvCxnSpPr>
          <p:nvPr/>
        </p:nvCxnSpPr>
        <p:spPr>
          <a:xfrm>
            <a:off x="4343401" y="3331749"/>
            <a:ext cx="507587" cy="10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3"/>
            <a:endCxn id="13" idx="1"/>
          </p:cNvCxnSpPr>
          <p:nvPr/>
        </p:nvCxnSpPr>
        <p:spPr>
          <a:xfrm flipV="1">
            <a:off x="7646924" y="3323115"/>
            <a:ext cx="430277" cy="1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2"/>
            <a:endCxn id="14" idx="0"/>
          </p:cNvCxnSpPr>
          <p:nvPr/>
        </p:nvCxnSpPr>
        <p:spPr>
          <a:xfrm>
            <a:off x="9276643" y="3941350"/>
            <a:ext cx="15902" cy="60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1"/>
            <a:endCxn id="16" idx="3"/>
          </p:cNvCxnSpPr>
          <p:nvPr/>
        </p:nvCxnSpPr>
        <p:spPr>
          <a:xfrm flipH="1" flipV="1">
            <a:off x="4080551" y="5185711"/>
            <a:ext cx="795780"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1"/>
            <a:endCxn id="15" idx="3"/>
          </p:cNvCxnSpPr>
          <p:nvPr/>
        </p:nvCxnSpPr>
        <p:spPr>
          <a:xfrm flipH="1" flipV="1">
            <a:off x="7672266" y="5192061"/>
            <a:ext cx="324878" cy="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33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p:cNvSpPr>
          <p:nvPr/>
        </p:nvSpPr>
        <p:spPr>
          <a:xfrm>
            <a:off x="3394463" y="315440"/>
            <a:ext cx="5632195" cy="628650"/>
          </a:xfrm>
          <a:prstGeom prst="rect">
            <a:avLst/>
          </a:prstGeom>
        </p:spPr>
        <p:txBody>
          <a:bodyPr vert="horz" wrap="square" lIns="0" tIns="0" rIns="0" bIns="0" rtlCol="0">
            <a:spAutoFit/>
          </a:bodyPr>
          <a:lstStyle>
            <a:lvl1pPr>
              <a:defRPr sz="4000" b="1" i="0">
                <a:solidFill>
                  <a:srgbClr val="04607A"/>
                </a:solidFill>
                <a:latin typeface="Arial"/>
                <a:ea typeface="+mj-ea"/>
                <a:cs typeface="Arial"/>
              </a:defRPr>
            </a:lvl1pPr>
          </a:lstStyle>
          <a:p>
            <a:pPr marL="13335"/>
            <a:r>
              <a:rPr lang="vi-VN" kern="0" spc="-5" dirty="0"/>
              <a:t>Phương </a:t>
            </a:r>
            <a:r>
              <a:rPr lang="vi-VN" kern="0" spc="-10" dirty="0"/>
              <a:t>pháp </a:t>
            </a:r>
            <a:r>
              <a:rPr lang="vi-VN" kern="0" spc="-5" dirty="0"/>
              <a:t>tấn</a:t>
            </a:r>
            <a:r>
              <a:rPr lang="vi-VN" kern="0" spc="-15" dirty="0"/>
              <a:t> </a:t>
            </a:r>
            <a:r>
              <a:rPr lang="vi-VN" kern="0" spc="-10" dirty="0"/>
              <a:t>công</a:t>
            </a:r>
          </a:p>
        </p:txBody>
      </p:sp>
      <p:sp>
        <p:nvSpPr>
          <p:cNvPr id="7" name="object 4"/>
          <p:cNvSpPr txBox="1">
            <a:spLocks noGrp="1"/>
          </p:cNvSpPr>
          <p:nvPr>
            <p:ph type="sldNum" sz="quarter" idx="7"/>
          </p:nvPr>
        </p:nvSpPr>
        <p:spPr>
          <a:xfrm>
            <a:off x="9958323" y="6539415"/>
            <a:ext cx="279400" cy="179536"/>
          </a:xfrm>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44</a:t>
            </a:fld>
            <a:endParaRPr dirty="0"/>
          </a:p>
        </p:txBody>
      </p:sp>
      <p:sp>
        <p:nvSpPr>
          <p:cNvPr id="8" name="object 2"/>
          <p:cNvSpPr txBox="1">
            <a:spLocks/>
          </p:cNvSpPr>
          <p:nvPr/>
        </p:nvSpPr>
        <p:spPr>
          <a:xfrm>
            <a:off x="3581401" y="1152354"/>
            <a:ext cx="5632195" cy="430887"/>
          </a:xfrm>
          <a:prstGeom prst="rect">
            <a:avLst/>
          </a:prstGeom>
        </p:spPr>
        <p:txBody>
          <a:bodyPr vert="horz" wrap="square" lIns="0" tIns="0" rIns="0" bIns="0" rtlCol="0">
            <a:spAutoFit/>
          </a:bodyPr>
          <a:lstStyle>
            <a:lvl1pPr>
              <a:defRPr sz="4000" b="1" i="0">
                <a:solidFill>
                  <a:srgbClr val="04607A"/>
                </a:solidFill>
                <a:latin typeface="Arial"/>
                <a:ea typeface="+mj-ea"/>
                <a:cs typeface="Arial"/>
              </a:defRPr>
            </a:lvl1pPr>
          </a:lstStyle>
          <a:p>
            <a:pPr marL="13335"/>
            <a:r>
              <a:rPr lang="en-US" sz="2800" kern="0" spc="-10" dirty="0">
                <a:solidFill>
                  <a:prstClr val="black"/>
                </a:solidFill>
              </a:rPr>
              <a:t>Wireless Hacking </a:t>
            </a:r>
            <a:r>
              <a:rPr lang="en-US" sz="2800" kern="0" spc="-10" dirty="0">
                <a:solidFill>
                  <a:srgbClr val="F79646"/>
                </a:solidFill>
              </a:rPr>
              <a:t>Methodology</a:t>
            </a:r>
            <a:endParaRPr lang="vi-VN" sz="2800" kern="0" spc="-10" dirty="0">
              <a:solidFill>
                <a:srgbClr val="F79646"/>
              </a:solidFill>
            </a:endParaRPr>
          </a:p>
        </p:txBody>
      </p:sp>
      <p:sp>
        <p:nvSpPr>
          <p:cNvPr id="9" name="Oval 8"/>
          <p:cNvSpPr/>
          <p:nvPr/>
        </p:nvSpPr>
        <p:spPr>
          <a:xfrm>
            <a:off x="1637804" y="1873022"/>
            <a:ext cx="1642099"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Phát</a:t>
            </a:r>
            <a:r>
              <a:rPr lang="en-US" dirty="0">
                <a:solidFill>
                  <a:prstClr val="white"/>
                </a:solidFill>
                <a:latin typeface="Calibri"/>
              </a:rPr>
              <a:t> </a:t>
            </a:r>
            <a:r>
              <a:rPr lang="en-US" dirty="0" err="1">
                <a:solidFill>
                  <a:prstClr val="white"/>
                </a:solidFill>
                <a:latin typeface="Calibri"/>
              </a:rPr>
              <a:t>hiện</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0" name="Oval 9"/>
          <p:cNvSpPr/>
          <p:nvPr/>
        </p:nvSpPr>
        <p:spPr>
          <a:xfrm>
            <a:off x="3487780" y="1873022"/>
            <a:ext cx="1562466"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Bản</a:t>
            </a:r>
            <a:r>
              <a:rPr lang="en-US" dirty="0">
                <a:solidFill>
                  <a:prstClr val="white"/>
                </a:solidFill>
                <a:latin typeface="Calibri"/>
              </a:rPr>
              <a:t> </a:t>
            </a:r>
            <a:r>
              <a:rPr lang="en-US" dirty="0" err="1">
                <a:solidFill>
                  <a:prstClr val="white"/>
                </a:solidFill>
                <a:latin typeface="Calibri"/>
              </a:rPr>
              <a:t>đồ</a:t>
            </a:r>
            <a:r>
              <a:rPr lang="en-US" dirty="0">
                <a:solidFill>
                  <a:prstClr val="white"/>
                </a:solidFill>
                <a:latin typeface="Calibri"/>
              </a:rPr>
              <a:t> </a:t>
            </a:r>
            <a:r>
              <a:rPr lang="en-US" dirty="0" err="1">
                <a:solidFill>
                  <a:prstClr val="white"/>
                </a:solidFill>
                <a:latin typeface="Calibri"/>
              </a:rPr>
              <a:t>gps</a:t>
            </a:r>
            <a:endParaRPr lang="en-US" dirty="0">
              <a:solidFill>
                <a:prstClr val="white"/>
              </a:solidFill>
              <a:latin typeface="Calibri"/>
            </a:endParaRPr>
          </a:p>
        </p:txBody>
      </p:sp>
      <p:sp>
        <p:nvSpPr>
          <p:cNvPr id="11" name="Oval 10"/>
          <p:cNvSpPr/>
          <p:nvPr/>
        </p:nvSpPr>
        <p:spPr>
          <a:xfrm>
            <a:off x="5369161" y="1873022"/>
            <a:ext cx="1682798" cy="12003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solidFill>
                  <a:prstClr val="black"/>
                </a:solidFill>
                <a:latin typeface="Calibri"/>
              </a:rPr>
              <a:t>Phân</a:t>
            </a:r>
            <a:r>
              <a:rPr lang="en-US" dirty="0">
                <a:solidFill>
                  <a:prstClr val="black"/>
                </a:solidFill>
                <a:latin typeface="Calibri"/>
              </a:rPr>
              <a:t> </a:t>
            </a:r>
            <a:r>
              <a:rPr lang="en-US" dirty="0" err="1">
                <a:solidFill>
                  <a:prstClr val="black"/>
                </a:solidFill>
                <a:latin typeface="Calibri"/>
              </a:rPr>
              <a:t>tích</a:t>
            </a:r>
            <a:r>
              <a:rPr lang="en-US" dirty="0">
                <a:solidFill>
                  <a:prstClr val="black"/>
                </a:solidFill>
                <a:latin typeface="Calibri"/>
              </a:rPr>
              <a:t> </a:t>
            </a:r>
            <a:r>
              <a:rPr lang="en-US" dirty="0" err="1">
                <a:solidFill>
                  <a:prstClr val="black"/>
                </a:solidFill>
                <a:latin typeface="Calibri"/>
              </a:rPr>
              <a:t>lưu</a:t>
            </a:r>
            <a:r>
              <a:rPr lang="en-US" dirty="0">
                <a:solidFill>
                  <a:prstClr val="black"/>
                </a:solidFill>
                <a:latin typeface="Calibri"/>
              </a:rPr>
              <a:t> </a:t>
            </a:r>
            <a:r>
              <a:rPr lang="en-US" dirty="0" err="1">
                <a:solidFill>
                  <a:prstClr val="black"/>
                </a:solidFill>
                <a:latin typeface="Calibri"/>
              </a:rPr>
              <a:t>lượng</a:t>
            </a:r>
            <a:r>
              <a:rPr lang="en-US" dirty="0">
                <a:solidFill>
                  <a:prstClr val="black"/>
                </a:solidFill>
                <a:latin typeface="Calibri"/>
              </a:rPr>
              <a:t> </a:t>
            </a:r>
            <a:r>
              <a:rPr lang="en-US" dirty="0" err="1">
                <a:solidFill>
                  <a:prstClr val="black"/>
                </a:solidFill>
                <a:latin typeface="Calibri"/>
              </a:rPr>
              <a:t>không</a:t>
            </a:r>
            <a:r>
              <a:rPr lang="en-US" dirty="0">
                <a:solidFill>
                  <a:prstClr val="black"/>
                </a:solidFill>
                <a:latin typeface="Calibri"/>
              </a:rPr>
              <a:t> </a:t>
            </a:r>
            <a:r>
              <a:rPr lang="en-US" dirty="0" err="1">
                <a:solidFill>
                  <a:prstClr val="black"/>
                </a:solidFill>
                <a:latin typeface="Calibri"/>
              </a:rPr>
              <a:t>dây</a:t>
            </a:r>
            <a:endParaRPr lang="en-US" dirty="0">
              <a:solidFill>
                <a:prstClr val="black"/>
              </a:solidFill>
              <a:latin typeface="Calibri"/>
            </a:endParaRPr>
          </a:p>
        </p:txBody>
      </p:sp>
      <p:sp>
        <p:nvSpPr>
          <p:cNvPr id="12" name="Oval 11"/>
          <p:cNvSpPr/>
          <p:nvPr/>
        </p:nvSpPr>
        <p:spPr>
          <a:xfrm>
            <a:off x="7196765" y="1873022"/>
            <a:ext cx="1682798"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solidFill>
                <a:latin typeface="Calibri"/>
              </a:rPr>
              <a:t>Launch </a:t>
            </a:r>
            <a:r>
              <a:rPr lang="en-US" dirty="0" err="1">
                <a:solidFill>
                  <a:prstClr val="white"/>
                </a:solidFill>
                <a:latin typeface="Calibri"/>
              </a:rPr>
              <a:t>các</a:t>
            </a:r>
            <a:r>
              <a:rPr lang="en-US" dirty="0">
                <a:solidFill>
                  <a:prstClr val="white"/>
                </a:solidFill>
                <a:latin typeface="Calibri"/>
              </a:rPr>
              <a:t> </a:t>
            </a:r>
            <a:r>
              <a:rPr lang="en-US" dirty="0" err="1">
                <a:solidFill>
                  <a:prstClr val="white"/>
                </a:solidFill>
                <a:latin typeface="Calibri"/>
              </a:rPr>
              <a:t>cuộc</a:t>
            </a:r>
            <a:r>
              <a:rPr lang="en-US" dirty="0">
                <a:solidFill>
                  <a:prstClr val="white"/>
                </a:solidFill>
                <a:latin typeface="Calibri"/>
              </a:rPr>
              <a:t> </a:t>
            </a:r>
            <a:r>
              <a:rPr lang="en-US" dirty="0" err="1">
                <a:solidFill>
                  <a:prstClr val="white"/>
                </a:solidFill>
                <a:latin typeface="Calibri"/>
              </a:rPr>
              <a:t>tấn</a:t>
            </a:r>
            <a:r>
              <a:rPr lang="en-US" dirty="0">
                <a:solidFill>
                  <a:prstClr val="white"/>
                </a:solidFill>
                <a:latin typeface="Calibri"/>
              </a:rPr>
              <a:t> </a:t>
            </a:r>
            <a:r>
              <a:rPr lang="en-US" dirty="0" err="1">
                <a:solidFill>
                  <a:prstClr val="white"/>
                </a:solidFill>
                <a:latin typeface="Calibri"/>
              </a:rPr>
              <a:t>công</a:t>
            </a:r>
            <a:r>
              <a:rPr lang="en-US" dirty="0">
                <a:solidFill>
                  <a:prstClr val="white"/>
                </a:solidFill>
                <a:latin typeface="Calibri"/>
              </a:rPr>
              <a:t> </a:t>
            </a:r>
            <a:r>
              <a:rPr lang="en-US" dirty="0" err="1">
                <a:solidFill>
                  <a:prstClr val="white"/>
                </a:solidFill>
                <a:latin typeface="Calibri"/>
              </a:rPr>
              <a:t>không</a:t>
            </a:r>
            <a:r>
              <a:rPr lang="en-US" dirty="0">
                <a:solidFill>
                  <a:prstClr val="white"/>
                </a:solidFill>
                <a:latin typeface="Calibri"/>
              </a:rPr>
              <a:t> </a:t>
            </a:r>
            <a:r>
              <a:rPr lang="en-US" dirty="0" err="1">
                <a:solidFill>
                  <a:prstClr val="white"/>
                </a:solidFill>
                <a:latin typeface="Calibri"/>
              </a:rPr>
              <a:t>dây</a:t>
            </a:r>
            <a:endParaRPr lang="en-US" dirty="0">
              <a:solidFill>
                <a:prstClr val="white"/>
              </a:solidFill>
              <a:latin typeface="Calibri"/>
            </a:endParaRPr>
          </a:p>
        </p:txBody>
      </p:sp>
      <p:sp>
        <p:nvSpPr>
          <p:cNvPr id="13" name="Oval 12"/>
          <p:cNvSpPr/>
          <p:nvPr/>
        </p:nvSpPr>
        <p:spPr>
          <a:xfrm>
            <a:off x="9016007" y="1873022"/>
            <a:ext cx="1645067"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Bẻ</a:t>
            </a:r>
            <a:r>
              <a:rPr lang="en-US" dirty="0">
                <a:solidFill>
                  <a:prstClr val="white"/>
                </a:solidFill>
                <a:latin typeface="Calibri"/>
              </a:rPr>
              <a:t> </a:t>
            </a:r>
            <a:r>
              <a:rPr lang="en-US" dirty="0" err="1">
                <a:solidFill>
                  <a:prstClr val="white"/>
                </a:solidFill>
                <a:latin typeface="Calibri"/>
              </a:rPr>
              <a:t>khóa</a:t>
            </a:r>
            <a:r>
              <a:rPr lang="en-US" dirty="0">
                <a:solidFill>
                  <a:prstClr val="white"/>
                </a:solidFill>
                <a:latin typeface="Calibri"/>
              </a:rPr>
              <a:t> </a:t>
            </a:r>
            <a:r>
              <a:rPr lang="en-US" dirty="0" err="1">
                <a:solidFill>
                  <a:prstClr val="white"/>
                </a:solidFill>
                <a:latin typeface="Calibri"/>
              </a:rPr>
              <a:t>những</a:t>
            </a:r>
            <a:r>
              <a:rPr lang="en-US" dirty="0">
                <a:solidFill>
                  <a:prstClr val="white"/>
                </a:solidFill>
                <a:latin typeface="Calibri"/>
              </a:rPr>
              <a:t> </a:t>
            </a:r>
            <a:r>
              <a:rPr lang="en-US" dirty="0" err="1">
                <a:solidFill>
                  <a:prstClr val="white"/>
                </a:solidFill>
                <a:latin typeface="Calibri"/>
              </a:rPr>
              <a:t>mã</a:t>
            </a:r>
            <a:r>
              <a:rPr lang="en-US" dirty="0">
                <a:solidFill>
                  <a:prstClr val="white"/>
                </a:solidFill>
                <a:latin typeface="Calibri"/>
              </a:rPr>
              <a:t> </a:t>
            </a:r>
            <a:r>
              <a:rPr lang="en-US" dirty="0" err="1">
                <a:solidFill>
                  <a:prstClr val="white"/>
                </a:solidFill>
                <a:latin typeface="Calibri"/>
              </a:rPr>
              <a:t>hóa</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4" name="Oval 13"/>
          <p:cNvSpPr/>
          <p:nvPr/>
        </p:nvSpPr>
        <p:spPr>
          <a:xfrm>
            <a:off x="1752468" y="3364809"/>
            <a:ext cx="8565865" cy="8515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Thỏa</a:t>
            </a:r>
            <a:r>
              <a:rPr lang="en-US" dirty="0">
                <a:solidFill>
                  <a:prstClr val="white"/>
                </a:solidFill>
                <a:latin typeface="Calibri"/>
              </a:rPr>
              <a:t> </a:t>
            </a:r>
            <a:r>
              <a:rPr lang="en-US" dirty="0" err="1">
                <a:solidFill>
                  <a:prstClr val="white"/>
                </a:solidFill>
                <a:latin typeface="Calibri"/>
              </a:rPr>
              <a:t>hiệp</a:t>
            </a:r>
            <a:r>
              <a:rPr lang="en-US" dirty="0">
                <a:solidFill>
                  <a:prstClr val="white"/>
                </a:solidFill>
                <a:latin typeface="Calibri"/>
              </a:rPr>
              <a:t> </a:t>
            </a:r>
            <a:r>
              <a:rPr lang="en-US" dirty="0" err="1">
                <a:solidFill>
                  <a:prstClr val="white"/>
                </a:solidFill>
                <a:latin typeface="Calibri"/>
              </a:rPr>
              <a:t>mạng</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5" name="Oval 14"/>
          <p:cNvSpPr/>
          <p:nvPr/>
        </p:nvSpPr>
        <p:spPr>
          <a:xfrm>
            <a:off x="1752469" y="4816509"/>
            <a:ext cx="8565865"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marL="13335"/>
            <a:r>
              <a:rPr lang="vi-VN" kern="0" spc="-10" dirty="0">
                <a:solidFill>
                  <a:prstClr val="black"/>
                </a:solidFill>
                <a:latin typeface="Arial" panose="020B0604020202020204" pitchFamily="34" charset="0"/>
              </a:rPr>
              <a:t>Mục tiêu của phương pháp hack không dây là thỏa hiệp mạng wifi để có được quyền truy cập trái phép vào tài nguyên mạng</a:t>
            </a:r>
          </a:p>
        </p:txBody>
      </p:sp>
      <p:cxnSp>
        <p:nvCxnSpPr>
          <p:cNvPr id="16" name="Elbow Connector 15"/>
          <p:cNvCxnSpPr>
            <a:stCxn id="13" idx="0"/>
            <a:endCxn id="9" idx="0"/>
          </p:cNvCxnSpPr>
          <p:nvPr/>
        </p:nvCxnSpPr>
        <p:spPr>
          <a:xfrm rot="16200000" flipV="1">
            <a:off x="6148697" y="-1816822"/>
            <a:ext cx="12700" cy="7379687"/>
          </a:xfrm>
          <a:prstGeom prst="bentConnector3">
            <a:avLst>
              <a:gd name="adj1" fmla="val 180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9" idx="6"/>
            <a:endCxn id="10" idx="2"/>
          </p:cNvCxnSpPr>
          <p:nvPr/>
        </p:nvCxnSpPr>
        <p:spPr>
          <a:xfrm>
            <a:off x="3279902" y="2473181"/>
            <a:ext cx="207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a:endCxn id="11" idx="2"/>
          </p:cNvCxnSpPr>
          <p:nvPr/>
        </p:nvCxnSpPr>
        <p:spPr>
          <a:xfrm>
            <a:off x="5050247" y="2473181"/>
            <a:ext cx="318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6"/>
            <a:endCxn id="12" idx="2"/>
          </p:cNvCxnSpPr>
          <p:nvPr/>
        </p:nvCxnSpPr>
        <p:spPr>
          <a:xfrm>
            <a:off x="7051959" y="2473181"/>
            <a:ext cx="1448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6"/>
            <a:endCxn id="13" idx="2"/>
          </p:cNvCxnSpPr>
          <p:nvPr/>
        </p:nvCxnSpPr>
        <p:spPr>
          <a:xfrm>
            <a:off x="8879564" y="2473181"/>
            <a:ext cx="136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1"/>
            <a:endCxn id="9" idx="4"/>
          </p:cNvCxnSpPr>
          <p:nvPr/>
        </p:nvCxnSpPr>
        <p:spPr>
          <a:xfrm flipH="1" flipV="1">
            <a:off x="2458853" y="3073340"/>
            <a:ext cx="548056"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7"/>
            <a:endCxn id="13" idx="4"/>
          </p:cNvCxnSpPr>
          <p:nvPr/>
        </p:nvCxnSpPr>
        <p:spPr>
          <a:xfrm flipV="1">
            <a:off x="9063890" y="3073340"/>
            <a:ext cx="774650"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0"/>
            <a:endCxn id="15" idx="0"/>
          </p:cNvCxnSpPr>
          <p:nvPr/>
        </p:nvCxnSpPr>
        <p:spPr>
          <a:xfrm>
            <a:off x="6035401" y="481650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0"/>
            <a:endCxn id="14" idx="4"/>
          </p:cNvCxnSpPr>
          <p:nvPr/>
        </p:nvCxnSpPr>
        <p:spPr>
          <a:xfrm flipH="1" flipV="1">
            <a:off x="6035401" y="4216351"/>
            <a:ext cx="1" cy="600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1278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828801" y="1219200"/>
            <a:ext cx="8520683" cy="5257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45</a:t>
            </a:fld>
            <a:endParaRPr dirty="0"/>
          </a:p>
        </p:txBody>
      </p:sp>
      <p:sp>
        <p:nvSpPr>
          <p:cNvPr id="5" name="Rounded Rectangle 4"/>
          <p:cNvSpPr/>
          <p:nvPr/>
        </p:nvSpPr>
        <p:spPr>
          <a:xfrm>
            <a:off x="2743200" y="2010229"/>
            <a:ext cx="2438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latin typeface="Calibri"/>
              </a:rPr>
              <a:t>Xác</a:t>
            </a:r>
            <a:r>
              <a:rPr lang="en-US" dirty="0">
                <a:solidFill>
                  <a:prstClr val="white"/>
                </a:solidFill>
                <a:latin typeface="Calibri"/>
              </a:rPr>
              <a:t> </a:t>
            </a:r>
            <a:r>
              <a:rPr lang="en-US" dirty="0" err="1">
                <a:solidFill>
                  <a:prstClr val="white"/>
                </a:solidFill>
                <a:latin typeface="Calibri"/>
              </a:rPr>
              <a:t>định</a:t>
            </a:r>
            <a:r>
              <a:rPr lang="en-US" dirty="0">
                <a:solidFill>
                  <a:prstClr val="white"/>
                </a:solidFill>
                <a:latin typeface="Calibri"/>
              </a:rPr>
              <a:t> </a:t>
            </a:r>
            <a:r>
              <a:rPr lang="en-US" dirty="0" err="1">
                <a:solidFill>
                  <a:prstClr val="white"/>
                </a:solidFill>
                <a:latin typeface="Calibri"/>
              </a:rPr>
              <a:t>Vulnerabilitie</a:t>
            </a:r>
            <a:endParaRPr lang="en-US" dirty="0">
              <a:solidFill>
                <a:prstClr val="white"/>
              </a:solidFill>
              <a:latin typeface="Calibri"/>
            </a:endParaRPr>
          </a:p>
        </p:txBody>
      </p:sp>
      <p:sp>
        <p:nvSpPr>
          <p:cNvPr id="6" name="Rounded Rectangle 5"/>
          <p:cNvSpPr/>
          <p:nvPr/>
        </p:nvSpPr>
        <p:spPr>
          <a:xfrm>
            <a:off x="6934200" y="2047780"/>
            <a:ext cx="2590800" cy="464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latin typeface="Calibri"/>
              </a:rPr>
              <a:t>Những</a:t>
            </a:r>
            <a:r>
              <a:rPr lang="en-US" dirty="0">
                <a:solidFill>
                  <a:prstClr val="white"/>
                </a:solidFill>
                <a:latin typeface="Calibri"/>
              </a:rPr>
              <a:t> </a:t>
            </a:r>
            <a:r>
              <a:rPr lang="en-US" dirty="0" err="1">
                <a:solidFill>
                  <a:prstClr val="white"/>
                </a:solidFill>
                <a:latin typeface="Calibri"/>
              </a:rPr>
              <a:t>kẻ</a:t>
            </a:r>
            <a:r>
              <a:rPr lang="en-US" dirty="0">
                <a:solidFill>
                  <a:prstClr val="white"/>
                </a:solidFill>
                <a:latin typeface="Calibri"/>
              </a:rPr>
              <a:t> </a:t>
            </a:r>
            <a:r>
              <a:rPr lang="en-US" dirty="0" err="1">
                <a:solidFill>
                  <a:prstClr val="white"/>
                </a:solidFill>
                <a:latin typeface="Calibri"/>
              </a:rPr>
              <a:t>tấn</a:t>
            </a:r>
            <a:r>
              <a:rPr lang="en-US" dirty="0">
                <a:solidFill>
                  <a:prstClr val="white"/>
                </a:solidFill>
                <a:latin typeface="Calibri"/>
              </a:rPr>
              <a:t> </a:t>
            </a:r>
            <a:r>
              <a:rPr lang="en-US" dirty="0" err="1">
                <a:solidFill>
                  <a:prstClr val="white"/>
                </a:solidFill>
                <a:latin typeface="Calibri"/>
              </a:rPr>
              <a:t>công</a:t>
            </a:r>
            <a:r>
              <a:rPr lang="en-US" dirty="0">
                <a:solidFill>
                  <a:prstClr val="white"/>
                </a:solidFill>
                <a:latin typeface="Calibri"/>
              </a:rPr>
              <a:t> </a:t>
            </a:r>
            <a:r>
              <a:rPr lang="en-US" dirty="0" err="1">
                <a:solidFill>
                  <a:prstClr val="white"/>
                </a:solidFill>
                <a:latin typeface="Calibri"/>
              </a:rPr>
              <a:t>trinh</a:t>
            </a:r>
            <a:r>
              <a:rPr lang="en-US" dirty="0">
                <a:solidFill>
                  <a:prstClr val="white"/>
                </a:solidFill>
                <a:latin typeface="Calibri"/>
              </a:rPr>
              <a:t> </a:t>
            </a:r>
            <a:r>
              <a:rPr lang="en-US" dirty="0" err="1">
                <a:solidFill>
                  <a:prstClr val="white"/>
                </a:solidFill>
                <a:latin typeface="Calibri"/>
              </a:rPr>
              <a:t>sát</a:t>
            </a:r>
            <a:endParaRPr lang="en-US" dirty="0">
              <a:solidFill>
                <a:prstClr val="white"/>
              </a:solidFill>
              <a:latin typeface="Calibri"/>
            </a:endParaRPr>
          </a:p>
        </p:txBody>
      </p:sp>
      <p:sp>
        <p:nvSpPr>
          <p:cNvPr id="9" name="Rounded Rectangle 8"/>
          <p:cNvSpPr/>
          <p:nvPr/>
        </p:nvSpPr>
        <p:spPr>
          <a:xfrm>
            <a:off x="2036618" y="2572370"/>
            <a:ext cx="3124200" cy="2334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300" dirty="0">
                <a:solidFill>
                  <a:prstClr val="white"/>
                </a:solidFill>
                <a:latin typeface="Arial" panose="020B0604020202020204" pitchFamily="34" charset="0"/>
              </a:rPr>
              <a:t>Phân tích lưu lượng không dây cho phép kẻ tấn công xác định các lỗ hổng và nạn nhân dễ bị tấn công trong mạng không dây mục tiêu. Nó giúp xác định chiến lược phù hợp cho các giao thức Wi-Fi tấn công dễ dàng </a:t>
            </a:r>
            <a:r>
              <a:rPr lang="en-US" sz="1300" dirty="0" err="1">
                <a:solidFill>
                  <a:prstClr val="white"/>
                </a:solidFill>
                <a:latin typeface="Calibri"/>
              </a:rPr>
              <a:t>bắt</a:t>
            </a:r>
            <a:r>
              <a:rPr lang="vi-VN" sz="1300" dirty="0">
                <a:solidFill>
                  <a:prstClr val="white"/>
                </a:solidFill>
                <a:latin typeface="Arial" panose="020B0604020202020204" pitchFamily="34" charset="0"/>
              </a:rPr>
              <a:t> và phân tích các gói </a:t>
            </a:r>
            <a:r>
              <a:rPr lang="en-US" sz="1300" dirty="0">
                <a:solidFill>
                  <a:prstClr val="white"/>
                </a:solidFill>
                <a:latin typeface="Calibri"/>
              </a:rPr>
              <a:t>tin</a:t>
            </a:r>
          </a:p>
        </p:txBody>
      </p:sp>
      <p:sp>
        <p:nvSpPr>
          <p:cNvPr id="10" name="Rounded Rectangle 9"/>
          <p:cNvSpPr/>
          <p:nvPr/>
        </p:nvSpPr>
        <p:spPr>
          <a:xfrm>
            <a:off x="7065819" y="2625925"/>
            <a:ext cx="3491483" cy="224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prstClr val="white"/>
                </a:solidFill>
                <a:latin typeface="Calibri"/>
              </a:rPr>
              <a:t>P</a:t>
            </a:r>
            <a:r>
              <a:rPr lang="vi-VN" sz="1300" dirty="0">
                <a:solidFill>
                  <a:prstClr val="white"/>
                </a:solidFill>
                <a:latin typeface="Arial" panose="020B0604020202020204" pitchFamily="34" charset="0"/>
              </a:rPr>
              <a:t>hân tích một mạng không dây để xác định: </a:t>
            </a:r>
            <a:endParaRPr lang="en-US" sz="1300" dirty="0">
              <a:solidFill>
                <a:prstClr val="white"/>
              </a:solidFill>
              <a:latin typeface="Calibri"/>
            </a:endParaRPr>
          </a:p>
          <a:p>
            <a:pPr marL="285750" indent="-285750">
              <a:buFont typeface="Arial" panose="020B0604020202020204" pitchFamily="34" charset="0"/>
              <a:buChar char="•"/>
            </a:pPr>
            <a:r>
              <a:rPr lang="vi-VN" sz="1300" dirty="0">
                <a:solidFill>
                  <a:prstClr val="white"/>
                </a:solidFill>
                <a:latin typeface="Arial" panose="020B0604020202020204" pitchFamily="34" charset="0"/>
              </a:rPr>
              <a:t>SSID được phát.  </a:t>
            </a:r>
            <a:endParaRPr lang="en-US" sz="1300" dirty="0">
              <a:solidFill>
                <a:prstClr val="white"/>
              </a:solidFill>
              <a:latin typeface="Calibri"/>
            </a:endParaRPr>
          </a:p>
          <a:p>
            <a:pPr marL="285750" indent="-285750">
              <a:buFont typeface="Arial" panose="020B0604020202020204" pitchFamily="34" charset="0"/>
              <a:buChar char="•"/>
            </a:pPr>
            <a:r>
              <a:rPr lang="vi-VN" sz="1300" dirty="0">
                <a:solidFill>
                  <a:prstClr val="white"/>
                </a:solidFill>
                <a:latin typeface="Arial" panose="020B0604020202020204" pitchFamily="34" charset="0"/>
              </a:rPr>
              <a:t>Sự hiện diện của nhiều điểm truy cập </a:t>
            </a:r>
            <a:endParaRPr lang="en-US" sz="1300" dirty="0">
              <a:solidFill>
                <a:prstClr val="white"/>
              </a:solidFill>
              <a:latin typeface="Calibri"/>
            </a:endParaRPr>
          </a:p>
          <a:p>
            <a:pPr marL="285750" indent="-285750">
              <a:buFont typeface="Arial" panose="020B0604020202020204" pitchFamily="34" charset="0"/>
              <a:buChar char="•"/>
            </a:pPr>
            <a:r>
              <a:rPr lang="vi-VN" sz="1300" dirty="0">
                <a:solidFill>
                  <a:prstClr val="white"/>
                </a:solidFill>
                <a:latin typeface="Arial" panose="020B0604020202020204" pitchFamily="34" charset="0"/>
              </a:rPr>
              <a:t>Khả năng khôi phục </a:t>
            </a:r>
            <a:r>
              <a:rPr lang="en-US" sz="1300" dirty="0">
                <a:solidFill>
                  <a:prstClr val="white"/>
                </a:solidFill>
                <a:latin typeface="Calibri"/>
              </a:rPr>
              <a:t>S</a:t>
            </a:r>
            <a:r>
              <a:rPr lang="vi-VN" sz="1300" dirty="0">
                <a:solidFill>
                  <a:prstClr val="white"/>
                </a:solidFill>
                <a:latin typeface="Arial" panose="020B0604020202020204" pitchFamily="34" charset="0"/>
              </a:rPr>
              <a:t>SID</a:t>
            </a:r>
            <a:endParaRPr lang="en-US" sz="1300" dirty="0">
              <a:solidFill>
                <a:prstClr val="white"/>
              </a:solidFill>
              <a:latin typeface="Calibri"/>
            </a:endParaRPr>
          </a:p>
          <a:p>
            <a:pPr marL="285750" indent="-285750">
              <a:buFont typeface="Arial" panose="020B0604020202020204" pitchFamily="34" charset="0"/>
              <a:buChar char="•"/>
            </a:pPr>
            <a:r>
              <a:rPr lang="vi-VN" sz="1300" dirty="0">
                <a:solidFill>
                  <a:prstClr val="white"/>
                </a:solidFill>
                <a:latin typeface="Arial" panose="020B0604020202020204" pitchFamily="34" charset="0"/>
              </a:rPr>
              <a:t>Phương thức xác thực được sử dụng</a:t>
            </a:r>
            <a:endParaRPr lang="en-US" sz="1300" dirty="0">
              <a:solidFill>
                <a:prstClr val="white"/>
              </a:solidFill>
              <a:latin typeface="Calibri"/>
            </a:endParaRPr>
          </a:p>
          <a:p>
            <a:pPr marL="285750" indent="-285750">
              <a:buFont typeface="Arial" panose="020B0604020202020204" pitchFamily="34" charset="0"/>
              <a:buChar char="•"/>
            </a:pPr>
            <a:r>
              <a:rPr lang="vi-VN" sz="1300" dirty="0">
                <a:solidFill>
                  <a:prstClr val="white"/>
                </a:solidFill>
                <a:latin typeface="Arial" panose="020B0604020202020204" pitchFamily="34" charset="0"/>
              </a:rPr>
              <a:t> </a:t>
            </a:r>
            <a:r>
              <a:rPr lang="en-US" sz="1300" dirty="0">
                <a:solidFill>
                  <a:prstClr val="white"/>
                </a:solidFill>
                <a:latin typeface="Calibri"/>
              </a:rPr>
              <a:t>T</a:t>
            </a:r>
            <a:r>
              <a:rPr lang="vi-VN" sz="1300" dirty="0">
                <a:solidFill>
                  <a:prstClr val="white"/>
                </a:solidFill>
                <a:latin typeface="Arial" panose="020B0604020202020204" pitchFamily="34" charset="0"/>
              </a:rPr>
              <a:t>huật toán mã hóa WLAN</a:t>
            </a:r>
            <a:endParaRPr lang="en-US" sz="1300" dirty="0">
              <a:solidFill>
                <a:prstClr val="white"/>
              </a:solidFill>
              <a:latin typeface="Calibri"/>
            </a:endParaRPr>
          </a:p>
        </p:txBody>
      </p:sp>
    </p:spTree>
    <p:extLst>
      <p:ext uri="{BB962C8B-B14F-4D97-AF65-F5344CB8AC3E}">
        <p14:creationId xmlns:p14="http://schemas.microsoft.com/office/powerpoint/2010/main" val="29859824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05000" y="1219200"/>
            <a:ext cx="8308848" cy="51816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46</a:t>
            </a:fld>
            <a:endParaRPr dirty="0"/>
          </a:p>
        </p:txBody>
      </p:sp>
      <p:sp>
        <p:nvSpPr>
          <p:cNvPr id="5" name="Rectangle 4"/>
          <p:cNvSpPr/>
          <p:nvPr/>
        </p:nvSpPr>
        <p:spPr>
          <a:xfrm>
            <a:off x="6136410" y="2209800"/>
            <a:ext cx="3989323"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vi-VN" sz="1500" dirty="0">
                <a:solidFill>
                  <a:prstClr val="white"/>
                </a:solidFill>
                <a:latin typeface="Arial" panose="020B0604020202020204" pitchFamily="34" charset="0"/>
              </a:rPr>
              <a:t>Bộ điều hợp AirPcap thu thập đầy đủ dữ liệu, quản lý và khung điều khiển 802.11 có thể được xem trong Wireshark để phân tích giao thức chuyên sâu </a:t>
            </a:r>
            <a:endParaRPr lang="en-US" sz="1500" dirty="0">
              <a:solidFill>
                <a:prstClr val="white"/>
              </a:solidFill>
              <a:latin typeface="Calibri"/>
            </a:endParaRPr>
          </a:p>
          <a:p>
            <a:pPr marL="285750" indent="-285750">
              <a:buFont typeface="Arial" panose="020B0604020202020204" pitchFamily="34" charset="0"/>
              <a:buChar char="•"/>
            </a:pPr>
            <a:r>
              <a:rPr lang="vi-VN" sz="1500" dirty="0">
                <a:solidFill>
                  <a:prstClr val="white"/>
                </a:solidFill>
                <a:latin typeface="Arial" panose="020B0604020202020204" pitchFamily="34" charset="0"/>
              </a:rPr>
              <a:t>Phần mềm AirPcap có thể được định cấu hình để giải mã các khung được mã hóa WEP / WPA  </a:t>
            </a:r>
            <a:endParaRPr lang="en-US" sz="1500" dirty="0">
              <a:solidFill>
                <a:prstClr val="white"/>
              </a:solidFill>
              <a:latin typeface="Calibri"/>
            </a:endParaRPr>
          </a:p>
          <a:p>
            <a:pPr marL="285750" indent="-285750">
              <a:buFont typeface="Arial" panose="020B0604020202020204" pitchFamily="34" charset="0"/>
              <a:buChar char="•"/>
            </a:pPr>
            <a:r>
              <a:rPr lang="vi-VN" sz="1500" dirty="0">
                <a:solidFill>
                  <a:prstClr val="white"/>
                </a:solidFill>
                <a:latin typeface="Arial" panose="020B0604020202020204" pitchFamily="34" charset="0"/>
              </a:rPr>
              <a:t>Nó có thể được sử dụng để </a:t>
            </a:r>
            <a:r>
              <a:rPr lang="en-US" sz="1500" dirty="0" err="1">
                <a:solidFill>
                  <a:prstClr val="white"/>
                </a:solidFill>
                <a:latin typeface="Calibri"/>
              </a:rPr>
              <a:t>kiểm</a:t>
            </a:r>
            <a:r>
              <a:rPr lang="en-US" sz="1500" dirty="0">
                <a:solidFill>
                  <a:prstClr val="white"/>
                </a:solidFill>
                <a:latin typeface="Calibri"/>
              </a:rPr>
              <a:t> </a:t>
            </a:r>
            <a:r>
              <a:rPr lang="en-US" sz="1500" dirty="0" err="1">
                <a:solidFill>
                  <a:prstClr val="white"/>
                </a:solidFill>
                <a:latin typeface="Calibri"/>
              </a:rPr>
              <a:t>tra</a:t>
            </a:r>
            <a:r>
              <a:rPr lang="vi-VN" sz="1500" dirty="0">
                <a:solidFill>
                  <a:prstClr val="white"/>
                </a:solidFill>
                <a:latin typeface="Arial" panose="020B0604020202020204" pitchFamily="34" charset="0"/>
              </a:rPr>
              <a:t> lưu lượng giúp đánh giá tính bảo mật của mạng không dây </a:t>
            </a:r>
            <a:endParaRPr lang="en-US" sz="1500" dirty="0">
              <a:solidFill>
                <a:prstClr val="white"/>
              </a:solidFill>
              <a:latin typeface="Calibri"/>
            </a:endParaRPr>
          </a:p>
          <a:p>
            <a:pPr marL="285750" indent="-285750">
              <a:buFont typeface="Arial" panose="020B0604020202020204" pitchFamily="34" charset="0"/>
              <a:buChar char="•"/>
            </a:pPr>
            <a:r>
              <a:rPr lang="vi-VN" sz="1500" dirty="0">
                <a:solidFill>
                  <a:prstClr val="white"/>
                </a:solidFill>
                <a:latin typeface="Arial" panose="020B0604020202020204" pitchFamily="34" charset="0"/>
              </a:rPr>
              <a:t>AirPcap được hỗ trợ trong Aircrack-ng, Cain và Able và công cụ Wireshark </a:t>
            </a:r>
            <a:endParaRPr lang="en-US" sz="1500" dirty="0">
              <a:solidFill>
                <a:prstClr val="white"/>
              </a:solidFill>
              <a:latin typeface="Calibri"/>
            </a:endParaRPr>
          </a:p>
          <a:p>
            <a:pPr marL="285750" indent="-285750">
              <a:buFont typeface="Arial" panose="020B0604020202020204" pitchFamily="34" charset="0"/>
              <a:buChar char="•"/>
            </a:pPr>
            <a:r>
              <a:rPr lang="vi-VN" sz="1500" dirty="0">
                <a:solidFill>
                  <a:prstClr val="white"/>
                </a:solidFill>
                <a:latin typeface="Arial" panose="020B0604020202020204" pitchFamily="34" charset="0"/>
              </a:rPr>
              <a:t>AirPcapReplay, được cung cấp trong Phân phối phần mềm AirPcap, phát lại lưu lượng truy cập mạng 802.11</a:t>
            </a:r>
            <a:r>
              <a:rPr lang="en-US" sz="1500" dirty="0">
                <a:solidFill>
                  <a:prstClr val="white"/>
                </a:solidFill>
                <a:latin typeface="Calibri"/>
              </a:rPr>
              <a:t> </a:t>
            </a:r>
            <a:r>
              <a:rPr lang="en-US" sz="1500" dirty="0" err="1">
                <a:solidFill>
                  <a:prstClr val="white"/>
                </a:solidFill>
                <a:latin typeface="Calibri"/>
              </a:rPr>
              <a:t>trong</a:t>
            </a:r>
            <a:r>
              <a:rPr lang="en-US" sz="1500" dirty="0">
                <a:solidFill>
                  <a:prstClr val="white"/>
                </a:solidFill>
                <a:latin typeface="Calibri"/>
              </a:rPr>
              <a:t> </a:t>
            </a:r>
            <a:r>
              <a:rPr lang="vi-VN" sz="1500" dirty="0">
                <a:solidFill>
                  <a:prstClr val="white"/>
                </a:solidFill>
                <a:latin typeface="Arial" panose="020B0604020202020204" pitchFamily="34" charset="0"/>
              </a:rPr>
              <a:t>một tập tin dấu vết</a:t>
            </a:r>
            <a:endParaRPr lang="en-US" sz="1500" dirty="0">
              <a:solidFill>
                <a:prstClr val="white"/>
              </a:solidFill>
              <a:latin typeface="Calibri"/>
            </a:endParaRPr>
          </a:p>
        </p:txBody>
      </p:sp>
    </p:spTree>
    <p:extLst>
      <p:ext uri="{BB962C8B-B14F-4D97-AF65-F5344CB8AC3E}">
        <p14:creationId xmlns:p14="http://schemas.microsoft.com/office/powerpoint/2010/main" val="13815832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2084323" y="1173965"/>
            <a:ext cx="8153400" cy="5344668"/>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47</a:t>
            </a:fld>
            <a:endParaRPr dirty="0"/>
          </a:p>
        </p:txBody>
      </p:sp>
      <p:sp>
        <p:nvSpPr>
          <p:cNvPr id="5" name="Rounded Rectangle 4"/>
          <p:cNvSpPr/>
          <p:nvPr/>
        </p:nvSpPr>
        <p:spPr>
          <a:xfrm>
            <a:off x="5562600" y="2930064"/>
            <a:ext cx="4572000" cy="16419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342900" indent="-342900">
              <a:buFontTx/>
              <a:buAutoNum type="arabicPeriod"/>
            </a:pPr>
            <a:r>
              <a:rPr lang="vi-VN" sz="1400" dirty="0">
                <a:solidFill>
                  <a:prstClr val="black"/>
                </a:solidFill>
                <a:latin typeface="Arial (Body)"/>
              </a:rPr>
              <a:t>Nó tần đồng thời</a:t>
            </a:r>
            <a:r>
              <a:rPr lang="en-US" sz="1400" dirty="0">
                <a:solidFill>
                  <a:prstClr val="black"/>
                </a:solidFill>
                <a:latin typeface="Arial (Body)"/>
              </a:rPr>
              <a:t> </a:t>
            </a:r>
            <a:r>
              <a:rPr lang="vi-VN" sz="1400" dirty="0">
                <a:solidFill>
                  <a:prstClr val="black"/>
                </a:solidFill>
                <a:latin typeface="Arial (Body)"/>
              </a:rPr>
              <a:t>đo lường mức độ sử dụng kênh không dây từ các điểm quan sát dữ liệu và phổ</a:t>
            </a:r>
            <a:endParaRPr lang="en-US" sz="1400" dirty="0">
              <a:solidFill>
                <a:prstClr val="black"/>
              </a:solidFill>
              <a:latin typeface="Arial (Body)"/>
            </a:endParaRPr>
          </a:p>
          <a:p>
            <a:pPr marL="342900" indent="-342900">
              <a:buFontTx/>
              <a:buAutoNum type="arabicPeriod"/>
            </a:pPr>
            <a:r>
              <a:rPr lang="vi-VN" sz="1400" dirty="0">
                <a:solidFill>
                  <a:prstClr val="black"/>
                </a:solidFill>
                <a:latin typeface="Arial (Body)"/>
              </a:rPr>
              <a:t>Nó giúp xác định các mạng và trạm không dây giả mạo </a:t>
            </a:r>
            <a:endParaRPr lang="en-US" sz="1400" dirty="0">
              <a:solidFill>
                <a:prstClr val="black"/>
              </a:solidFill>
              <a:latin typeface="Arial (Body)"/>
            </a:endParaRPr>
          </a:p>
          <a:p>
            <a:pPr marL="342900" indent="-342900">
              <a:buFontTx/>
              <a:buAutoNum type="arabicPeriod"/>
            </a:pPr>
            <a:r>
              <a:rPr lang="vi-VN" sz="1400" dirty="0">
                <a:solidFill>
                  <a:prstClr val="black"/>
                </a:solidFill>
                <a:latin typeface="Arial (Body)"/>
              </a:rPr>
              <a:t>Nó cung cấp các </a:t>
            </a:r>
            <a:r>
              <a:rPr lang="en-US" sz="1400" dirty="0" err="1">
                <a:solidFill>
                  <a:prstClr val="black"/>
                </a:solidFill>
                <a:latin typeface="Arial (Body)"/>
              </a:rPr>
              <a:t>thông</a:t>
            </a:r>
            <a:r>
              <a:rPr lang="en-US" sz="1400" dirty="0">
                <a:solidFill>
                  <a:prstClr val="black"/>
                </a:solidFill>
                <a:latin typeface="Arial (Body)"/>
              </a:rPr>
              <a:t> </a:t>
            </a:r>
            <a:r>
              <a:rPr lang="en-US" sz="1400" dirty="0" err="1">
                <a:solidFill>
                  <a:prstClr val="black"/>
                </a:solidFill>
                <a:latin typeface="Arial (Body)"/>
              </a:rPr>
              <a:t>báo</a:t>
            </a:r>
            <a:r>
              <a:rPr lang="vi-VN" sz="1400" dirty="0">
                <a:solidFill>
                  <a:prstClr val="black"/>
                </a:solidFill>
                <a:latin typeface="Arial (Body)"/>
              </a:rPr>
              <a:t> chi tiết chuyên nghiệp</a:t>
            </a:r>
            <a:endParaRPr lang="en-US" sz="1400" dirty="0">
              <a:solidFill>
                <a:prstClr val="black"/>
              </a:solidFill>
              <a:latin typeface="Arial (Body)"/>
            </a:endParaRPr>
          </a:p>
        </p:txBody>
      </p:sp>
    </p:spTree>
    <p:extLst>
      <p:ext uri="{BB962C8B-B14F-4D97-AF65-F5344CB8AC3E}">
        <p14:creationId xmlns:p14="http://schemas.microsoft.com/office/powerpoint/2010/main" val="22991976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4" name="object 4"/>
          <p:cNvSpPr/>
          <p:nvPr/>
        </p:nvSpPr>
        <p:spPr>
          <a:xfrm>
            <a:off x="5925357" y="1"/>
            <a:ext cx="4742642" cy="599949"/>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8" name="object 8"/>
          <p:cNvSpPr/>
          <p:nvPr/>
        </p:nvSpPr>
        <p:spPr>
          <a:xfrm>
            <a:off x="1726692" y="1295400"/>
            <a:ext cx="8666988" cy="5181600"/>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48</a:t>
            </a:fld>
            <a:endParaRPr dirty="0"/>
          </a:p>
        </p:txBody>
      </p:sp>
      <p:sp>
        <p:nvSpPr>
          <p:cNvPr id="10" name="Rectangle 9"/>
          <p:cNvSpPr/>
          <p:nvPr/>
        </p:nvSpPr>
        <p:spPr>
          <a:xfrm>
            <a:off x="1725930" y="2057399"/>
            <a:ext cx="4370070" cy="448201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solidFill>
                  <a:prstClr val="white"/>
                </a:solidFill>
                <a:latin typeface="Calibri"/>
              </a:rPr>
              <a:t>* </a:t>
            </a:r>
            <a:r>
              <a:rPr lang="vi-VN" dirty="0">
                <a:solidFill>
                  <a:prstClr val="white"/>
                </a:solidFill>
                <a:latin typeface="Arial" panose="020B0604020202020204" pitchFamily="34" charset="0"/>
              </a:rPr>
              <a:t>Bộ phân tích mạng OmniPeek cung cấp khả năng hiển thị và phân tích lưu lượng truy cập mạng theo thời gian thực từ một giao diện duy nhất, bao gồm Ethernet, không dây 802.11a / b / g / n và VolP </a:t>
            </a:r>
            <a:endParaRPr lang="en-US" dirty="0">
              <a:solidFill>
                <a:prstClr val="white"/>
              </a:solidFill>
              <a:latin typeface="Calibri"/>
            </a:endParaRPr>
          </a:p>
          <a:p>
            <a:r>
              <a:rPr lang="en-US" dirty="0">
                <a:solidFill>
                  <a:prstClr val="white"/>
                </a:solidFill>
                <a:latin typeface="Calibri"/>
              </a:rPr>
              <a:t>* C</a:t>
            </a:r>
            <a:r>
              <a:rPr lang="vi-VN" dirty="0">
                <a:solidFill>
                  <a:prstClr val="white"/>
                </a:solidFill>
                <a:latin typeface="Arial" panose="020B0604020202020204" pitchFamily="34" charset="0"/>
              </a:rPr>
              <a:t>ung cấp cái nhìn toàn diện về mọi hoạt động của mạng không dây hiển thị cho mỗi mạng không dây, các AP  mạng đó và người dùng được kết nối với mỗi AP </a:t>
            </a:r>
            <a:r>
              <a:rPr lang="en-US" dirty="0">
                <a:solidFill>
                  <a:prstClr val="white"/>
                </a:solidFill>
                <a:latin typeface="Calibri"/>
              </a:rPr>
              <a:t>* </a:t>
            </a:r>
          </a:p>
          <a:p>
            <a:r>
              <a:rPr lang="en-US" dirty="0">
                <a:solidFill>
                  <a:prstClr val="white"/>
                </a:solidFill>
                <a:latin typeface="Calibri"/>
              </a:rPr>
              <a:t>* </a:t>
            </a:r>
            <a:r>
              <a:rPr lang="vi-VN" dirty="0">
                <a:solidFill>
                  <a:prstClr val="white"/>
                </a:solidFill>
                <a:latin typeface="Arial" panose="020B0604020202020204" pitchFamily="34" charset="0"/>
              </a:rPr>
              <a:t>OmniPeek cung cấp bảng điều khiển giám sát mạng toàn diện cho các mạng không dây, bao gồm thông lượng thời gian thực, cường độ tín hiệu, bộ đàm hàng đầu và hoạt động hiện tại</a:t>
            </a:r>
            <a:endParaRPr lang="en-US" dirty="0">
              <a:solidFill>
                <a:prstClr val="white"/>
              </a:solidFill>
              <a:latin typeface="Calibri"/>
            </a:endParaRPr>
          </a:p>
        </p:txBody>
      </p:sp>
      <p:pic>
        <p:nvPicPr>
          <p:cNvPr id="11" name="Picture 10"/>
          <p:cNvPicPr>
            <a:picLocks noChangeAspect="1"/>
          </p:cNvPicPr>
          <p:nvPr/>
        </p:nvPicPr>
        <p:blipFill>
          <a:blip r:embed="rId8"/>
          <a:stretch>
            <a:fillRect/>
          </a:stretch>
        </p:blipFill>
        <p:spPr>
          <a:xfrm>
            <a:off x="6096000" y="2057401"/>
            <a:ext cx="4297680" cy="4482015"/>
          </a:xfrm>
          <a:prstGeom prst="rect">
            <a:avLst/>
          </a:prstGeom>
        </p:spPr>
      </p:pic>
    </p:spTree>
    <p:extLst>
      <p:ext uri="{BB962C8B-B14F-4D97-AF65-F5344CB8AC3E}">
        <p14:creationId xmlns:p14="http://schemas.microsoft.com/office/powerpoint/2010/main" val="7074927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05000" y="1219200"/>
            <a:ext cx="8319516" cy="51054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49</a:t>
            </a:fld>
            <a:endParaRPr dirty="0"/>
          </a:p>
        </p:txBody>
      </p:sp>
    </p:spTree>
    <p:extLst>
      <p:ext uri="{BB962C8B-B14F-4D97-AF65-F5344CB8AC3E}">
        <p14:creationId xmlns:p14="http://schemas.microsoft.com/office/powerpoint/2010/main" val="1570202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Tổng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quan</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6074228" y="924604"/>
            <a:ext cx="5353050" cy="3571875"/>
          </a:xfrm>
          <a:prstGeom prst="rect">
            <a:avLst/>
          </a:prstGeom>
        </p:spPr>
      </p:pic>
      <p:pic>
        <p:nvPicPr>
          <p:cNvPr id="7" name="Picture 6"/>
          <p:cNvPicPr>
            <a:picLocks noChangeAspect="1"/>
          </p:cNvPicPr>
          <p:nvPr/>
        </p:nvPicPr>
        <p:blipFill>
          <a:blip r:embed="rId4"/>
          <a:stretch>
            <a:fillRect/>
          </a:stretch>
        </p:blipFill>
        <p:spPr>
          <a:xfrm>
            <a:off x="311603" y="924603"/>
            <a:ext cx="4929867" cy="4513567"/>
          </a:xfrm>
          <a:prstGeom prst="rect">
            <a:avLst/>
          </a:prstGeom>
        </p:spPr>
      </p:pic>
    </p:spTree>
    <p:extLst>
      <p:ext uri="{BB962C8B-B14F-4D97-AF65-F5344CB8AC3E}">
        <p14:creationId xmlns:p14="http://schemas.microsoft.com/office/powerpoint/2010/main" val="21642740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p:cNvSpPr>
          <p:nvPr/>
        </p:nvSpPr>
        <p:spPr>
          <a:xfrm>
            <a:off x="3394463" y="315440"/>
            <a:ext cx="5632195" cy="628650"/>
          </a:xfrm>
          <a:prstGeom prst="rect">
            <a:avLst/>
          </a:prstGeom>
        </p:spPr>
        <p:txBody>
          <a:bodyPr vert="horz" wrap="square" lIns="0" tIns="0" rIns="0" bIns="0" rtlCol="0">
            <a:spAutoFit/>
          </a:bodyPr>
          <a:lstStyle>
            <a:lvl1pPr>
              <a:defRPr sz="4000" b="1" i="0">
                <a:solidFill>
                  <a:srgbClr val="04607A"/>
                </a:solidFill>
                <a:latin typeface="Arial"/>
                <a:ea typeface="+mj-ea"/>
                <a:cs typeface="Arial"/>
              </a:defRPr>
            </a:lvl1pPr>
          </a:lstStyle>
          <a:p>
            <a:pPr marL="13335"/>
            <a:r>
              <a:rPr lang="vi-VN" kern="0" spc="-5" dirty="0"/>
              <a:t>Phương </a:t>
            </a:r>
            <a:r>
              <a:rPr lang="vi-VN" kern="0" spc="-10" dirty="0"/>
              <a:t>pháp </a:t>
            </a:r>
            <a:r>
              <a:rPr lang="vi-VN" kern="0" spc="-5" dirty="0"/>
              <a:t>tấn</a:t>
            </a:r>
            <a:r>
              <a:rPr lang="vi-VN" kern="0" spc="-15" dirty="0"/>
              <a:t> </a:t>
            </a:r>
            <a:r>
              <a:rPr lang="vi-VN" kern="0" spc="-10" dirty="0"/>
              <a:t>công</a:t>
            </a:r>
          </a:p>
        </p:txBody>
      </p:sp>
      <p:sp>
        <p:nvSpPr>
          <p:cNvPr id="7" name="object 4"/>
          <p:cNvSpPr txBox="1">
            <a:spLocks noGrp="1"/>
          </p:cNvSpPr>
          <p:nvPr>
            <p:ph type="sldNum" sz="quarter" idx="7"/>
          </p:nvPr>
        </p:nvSpPr>
        <p:spPr>
          <a:xfrm>
            <a:off x="9958323" y="6539415"/>
            <a:ext cx="279400" cy="179536"/>
          </a:xfrm>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50</a:t>
            </a:fld>
            <a:endParaRPr dirty="0"/>
          </a:p>
        </p:txBody>
      </p:sp>
      <p:sp>
        <p:nvSpPr>
          <p:cNvPr id="8" name="object 2"/>
          <p:cNvSpPr txBox="1">
            <a:spLocks/>
          </p:cNvSpPr>
          <p:nvPr/>
        </p:nvSpPr>
        <p:spPr>
          <a:xfrm>
            <a:off x="3581401" y="1152354"/>
            <a:ext cx="5632195" cy="430887"/>
          </a:xfrm>
          <a:prstGeom prst="rect">
            <a:avLst/>
          </a:prstGeom>
        </p:spPr>
        <p:txBody>
          <a:bodyPr vert="horz" wrap="square" lIns="0" tIns="0" rIns="0" bIns="0" rtlCol="0">
            <a:spAutoFit/>
          </a:bodyPr>
          <a:lstStyle>
            <a:lvl1pPr>
              <a:defRPr sz="4000" b="1" i="0">
                <a:solidFill>
                  <a:srgbClr val="04607A"/>
                </a:solidFill>
                <a:latin typeface="Arial"/>
                <a:ea typeface="+mj-ea"/>
                <a:cs typeface="Arial"/>
              </a:defRPr>
            </a:lvl1pPr>
          </a:lstStyle>
          <a:p>
            <a:pPr marL="13335"/>
            <a:r>
              <a:rPr lang="en-US" sz="2800" kern="0" spc="-10" dirty="0">
                <a:solidFill>
                  <a:prstClr val="black"/>
                </a:solidFill>
              </a:rPr>
              <a:t>Wireless Hacking </a:t>
            </a:r>
            <a:r>
              <a:rPr lang="en-US" sz="2800" kern="0" spc="-10" dirty="0">
                <a:solidFill>
                  <a:srgbClr val="F79646"/>
                </a:solidFill>
              </a:rPr>
              <a:t>Methodology</a:t>
            </a:r>
            <a:endParaRPr lang="vi-VN" sz="2800" kern="0" spc="-10" dirty="0">
              <a:solidFill>
                <a:srgbClr val="F79646"/>
              </a:solidFill>
            </a:endParaRPr>
          </a:p>
        </p:txBody>
      </p:sp>
      <p:sp>
        <p:nvSpPr>
          <p:cNvPr id="9" name="Oval 8"/>
          <p:cNvSpPr/>
          <p:nvPr/>
        </p:nvSpPr>
        <p:spPr>
          <a:xfrm>
            <a:off x="1637804" y="1873022"/>
            <a:ext cx="1642099"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Phát</a:t>
            </a:r>
            <a:r>
              <a:rPr lang="en-US" dirty="0">
                <a:solidFill>
                  <a:prstClr val="white"/>
                </a:solidFill>
                <a:latin typeface="Calibri"/>
              </a:rPr>
              <a:t> </a:t>
            </a:r>
            <a:r>
              <a:rPr lang="en-US" dirty="0" err="1">
                <a:solidFill>
                  <a:prstClr val="white"/>
                </a:solidFill>
                <a:latin typeface="Calibri"/>
              </a:rPr>
              <a:t>hiện</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0" name="Oval 9"/>
          <p:cNvSpPr/>
          <p:nvPr/>
        </p:nvSpPr>
        <p:spPr>
          <a:xfrm>
            <a:off x="3487780" y="1873022"/>
            <a:ext cx="1562466"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Bản</a:t>
            </a:r>
            <a:r>
              <a:rPr lang="en-US" dirty="0">
                <a:solidFill>
                  <a:prstClr val="white"/>
                </a:solidFill>
                <a:latin typeface="Calibri"/>
              </a:rPr>
              <a:t> </a:t>
            </a:r>
            <a:r>
              <a:rPr lang="en-US" dirty="0" err="1">
                <a:solidFill>
                  <a:prstClr val="white"/>
                </a:solidFill>
                <a:latin typeface="Calibri"/>
              </a:rPr>
              <a:t>đồ</a:t>
            </a:r>
            <a:r>
              <a:rPr lang="en-US" dirty="0">
                <a:solidFill>
                  <a:prstClr val="white"/>
                </a:solidFill>
                <a:latin typeface="Calibri"/>
              </a:rPr>
              <a:t> </a:t>
            </a:r>
            <a:r>
              <a:rPr lang="en-US" dirty="0" err="1">
                <a:solidFill>
                  <a:prstClr val="white"/>
                </a:solidFill>
                <a:latin typeface="Calibri"/>
              </a:rPr>
              <a:t>gps</a:t>
            </a:r>
            <a:endParaRPr lang="en-US" dirty="0">
              <a:solidFill>
                <a:prstClr val="white"/>
              </a:solidFill>
              <a:latin typeface="Calibri"/>
            </a:endParaRPr>
          </a:p>
        </p:txBody>
      </p:sp>
      <p:sp>
        <p:nvSpPr>
          <p:cNvPr id="11" name="Oval 10"/>
          <p:cNvSpPr/>
          <p:nvPr/>
        </p:nvSpPr>
        <p:spPr>
          <a:xfrm>
            <a:off x="5369161" y="1873022"/>
            <a:ext cx="1682798"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Phân</a:t>
            </a:r>
            <a:r>
              <a:rPr lang="en-US" dirty="0">
                <a:solidFill>
                  <a:prstClr val="white"/>
                </a:solidFill>
                <a:latin typeface="Calibri"/>
              </a:rPr>
              <a:t> </a:t>
            </a:r>
            <a:r>
              <a:rPr lang="en-US" dirty="0" err="1">
                <a:solidFill>
                  <a:prstClr val="white"/>
                </a:solidFill>
                <a:latin typeface="Calibri"/>
              </a:rPr>
              <a:t>tích</a:t>
            </a:r>
            <a:r>
              <a:rPr lang="en-US" dirty="0">
                <a:solidFill>
                  <a:prstClr val="white"/>
                </a:solidFill>
                <a:latin typeface="Calibri"/>
              </a:rPr>
              <a:t> </a:t>
            </a:r>
            <a:r>
              <a:rPr lang="en-US" dirty="0" err="1">
                <a:solidFill>
                  <a:prstClr val="white"/>
                </a:solidFill>
                <a:latin typeface="Calibri"/>
              </a:rPr>
              <a:t>lưu</a:t>
            </a:r>
            <a:r>
              <a:rPr lang="en-US" dirty="0">
                <a:solidFill>
                  <a:prstClr val="white"/>
                </a:solidFill>
                <a:latin typeface="Calibri"/>
              </a:rPr>
              <a:t> </a:t>
            </a:r>
            <a:r>
              <a:rPr lang="en-US" dirty="0" err="1">
                <a:solidFill>
                  <a:prstClr val="white"/>
                </a:solidFill>
                <a:latin typeface="Calibri"/>
              </a:rPr>
              <a:t>lượng</a:t>
            </a:r>
            <a:r>
              <a:rPr lang="en-US" dirty="0">
                <a:solidFill>
                  <a:prstClr val="white"/>
                </a:solidFill>
                <a:latin typeface="Calibri"/>
              </a:rPr>
              <a:t> </a:t>
            </a:r>
            <a:r>
              <a:rPr lang="en-US" dirty="0" err="1">
                <a:solidFill>
                  <a:prstClr val="white"/>
                </a:solidFill>
                <a:latin typeface="Calibri"/>
              </a:rPr>
              <a:t>không</a:t>
            </a:r>
            <a:r>
              <a:rPr lang="en-US" dirty="0">
                <a:solidFill>
                  <a:prstClr val="white"/>
                </a:solidFill>
                <a:latin typeface="Calibri"/>
              </a:rPr>
              <a:t> </a:t>
            </a:r>
            <a:r>
              <a:rPr lang="en-US" dirty="0" err="1">
                <a:solidFill>
                  <a:prstClr val="white"/>
                </a:solidFill>
                <a:latin typeface="Calibri"/>
              </a:rPr>
              <a:t>dây</a:t>
            </a:r>
            <a:endParaRPr lang="en-US" dirty="0">
              <a:solidFill>
                <a:prstClr val="white"/>
              </a:solidFill>
              <a:latin typeface="Calibri"/>
            </a:endParaRPr>
          </a:p>
        </p:txBody>
      </p:sp>
      <p:sp>
        <p:nvSpPr>
          <p:cNvPr id="12" name="Oval 11"/>
          <p:cNvSpPr/>
          <p:nvPr/>
        </p:nvSpPr>
        <p:spPr>
          <a:xfrm>
            <a:off x="7196765" y="1873022"/>
            <a:ext cx="1682798" cy="11956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prstClr val="black"/>
                </a:solidFill>
                <a:latin typeface="Calibri"/>
              </a:rPr>
              <a:t>Launch </a:t>
            </a:r>
            <a:r>
              <a:rPr lang="en-US" dirty="0" err="1">
                <a:solidFill>
                  <a:prstClr val="black"/>
                </a:solidFill>
                <a:latin typeface="Calibri"/>
              </a:rPr>
              <a:t>các</a:t>
            </a:r>
            <a:r>
              <a:rPr lang="en-US" dirty="0">
                <a:solidFill>
                  <a:prstClr val="black"/>
                </a:solidFill>
                <a:latin typeface="Calibri"/>
              </a:rPr>
              <a:t> </a:t>
            </a:r>
            <a:r>
              <a:rPr lang="en-US" dirty="0" err="1">
                <a:solidFill>
                  <a:prstClr val="black"/>
                </a:solidFill>
                <a:latin typeface="Calibri"/>
              </a:rPr>
              <a:t>cuộc</a:t>
            </a:r>
            <a:r>
              <a:rPr lang="en-US" dirty="0">
                <a:solidFill>
                  <a:prstClr val="black"/>
                </a:solidFill>
                <a:latin typeface="Calibri"/>
              </a:rPr>
              <a:t> </a:t>
            </a:r>
            <a:r>
              <a:rPr lang="en-US" dirty="0" err="1">
                <a:solidFill>
                  <a:prstClr val="black"/>
                </a:solidFill>
                <a:latin typeface="Calibri"/>
              </a:rPr>
              <a:t>tấn</a:t>
            </a:r>
            <a:r>
              <a:rPr lang="en-US" dirty="0">
                <a:solidFill>
                  <a:prstClr val="black"/>
                </a:solidFill>
                <a:latin typeface="Calibri"/>
              </a:rPr>
              <a:t> </a:t>
            </a:r>
            <a:r>
              <a:rPr lang="en-US" dirty="0" err="1">
                <a:solidFill>
                  <a:prstClr val="black"/>
                </a:solidFill>
                <a:latin typeface="Calibri"/>
              </a:rPr>
              <a:t>công</a:t>
            </a:r>
            <a:r>
              <a:rPr lang="en-US" dirty="0">
                <a:solidFill>
                  <a:prstClr val="black"/>
                </a:solidFill>
                <a:latin typeface="Calibri"/>
              </a:rPr>
              <a:t> </a:t>
            </a:r>
            <a:r>
              <a:rPr lang="en-US" dirty="0" err="1">
                <a:solidFill>
                  <a:prstClr val="black"/>
                </a:solidFill>
                <a:latin typeface="Calibri"/>
              </a:rPr>
              <a:t>không</a:t>
            </a:r>
            <a:r>
              <a:rPr lang="en-US" dirty="0">
                <a:solidFill>
                  <a:prstClr val="black"/>
                </a:solidFill>
                <a:latin typeface="Calibri"/>
              </a:rPr>
              <a:t> </a:t>
            </a:r>
            <a:r>
              <a:rPr lang="en-US" dirty="0" err="1">
                <a:solidFill>
                  <a:prstClr val="black"/>
                </a:solidFill>
                <a:latin typeface="Calibri"/>
              </a:rPr>
              <a:t>dây</a:t>
            </a:r>
            <a:endParaRPr lang="en-US" dirty="0">
              <a:solidFill>
                <a:prstClr val="black"/>
              </a:solidFill>
              <a:latin typeface="Calibri"/>
            </a:endParaRPr>
          </a:p>
        </p:txBody>
      </p:sp>
      <p:sp>
        <p:nvSpPr>
          <p:cNvPr id="13" name="Oval 12"/>
          <p:cNvSpPr/>
          <p:nvPr/>
        </p:nvSpPr>
        <p:spPr>
          <a:xfrm>
            <a:off x="9016007" y="1873022"/>
            <a:ext cx="1645067"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Bẻ</a:t>
            </a:r>
            <a:r>
              <a:rPr lang="en-US" dirty="0">
                <a:solidFill>
                  <a:prstClr val="white"/>
                </a:solidFill>
                <a:latin typeface="Calibri"/>
              </a:rPr>
              <a:t> </a:t>
            </a:r>
            <a:r>
              <a:rPr lang="en-US" dirty="0" err="1">
                <a:solidFill>
                  <a:prstClr val="white"/>
                </a:solidFill>
                <a:latin typeface="Calibri"/>
              </a:rPr>
              <a:t>khóa</a:t>
            </a:r>
            <a:r>
              <a:rPr lang="en-US" dirty="0">
                <a:solidFill>
                  <a:prstClr val="white"/>
                </a:solidFill>
                <a:latin typeface="Calibri"/>
              </a:rPr>
              <a:t> </a:t>
            </a:r>
            <a:r>
              <a:rPr lang="en-US" dirty="0" err="1">
                <a:solidFill>
                  <a:prstClr val="white"/>
                </a:solidFill>
                <a:latin typeface="Calibri"/>
              </a:rPr>
              <a:t>những</a:t>
            </a:r>
            <a:r>
              <a:rPr lang="en-US" dirty="0">
                <a:solidFill>
                  <a:prstClr val="white"/>
                </a:solidFill>
                <a:latin typeface="Calibri"/>
              </a:rPr>
              <a:t> </a:t>
            </a:r>
            <a:r>
              <a:rPr lang="en-US" dirty="0" err="1">
                <a:solidFill>
                  <a:prstClr val="white"/>
                </a:solidFill>
                <a:latin typeface="Calibri"/>
              </a:rPr>
              <a:t>mã</a:t>
            </a:r>
            <a:r>
              <a:rPr lang="en-US" dirty="0">
                <a:solidFill>
                  <a:prstClr val="white"/>
                </a:solidFill>
                <a:latin typeface="Calibri"/>
              </a:rPr>
              <a:t> </a:t>
            </a:r>
            <a:r>
              <a:rPr lang="en-US" dirty="0" err="1">
                <a:solidFill>
                  <a:prstClr val="white"/>
                </a:solidFill>
                <a:latin typeface="Calibri"/>
              </a:rPr>
              <a:t>hóa</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4" name="Oval 13"/>
          <p:cNvSpPr/>
          <p:nvPr/>
        </p:nvSpPr>
        <p:spPr>
          <a:xfrm>
            <a:off x="1752468" y="3364809"/>
            <a:ext cx="8565865" cy="8515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Thỏa</a:t>
            </a:r>
            <a:r>
              <a:rPr lang="en-US" dirty="0">
                <a:solidFill>
                  <a:prstClr val="white"/>
                </a:solidFill>
                <a:latin typeface="Calibri"/>
              </a:rPr>
              <a:t> </a:t>
            </a:r>
            <a:r>
              <a:rPr lang="en-US" dirty="0" err="1">
                <a:solidFill>
                  <a:prstClr val="white"/>
                </a:solidFill>
                <a:latin typeface="Calibri"/>
              </a:rPr>
              <a:t>hiệp</a:t>
            </a:r>
            <a:r>
              <a:rPr lang="en-US" dirty="0">
                <a:solidFill>
                  <a:prstClr val="white"/>
                </a:solidFill>
                <a:latin typeface="Calibri"/>
              </a:rPr>
              <a:t> </a:t>
            </a:r>
            <a:r>
              <a:rPr lang="en-US" dirty="0" err="1">
                <a:solidFill>
                  <a:prstClr val="white"/>
                </a:solidFill>
                <a:latin typeface="Calibri"/>
              </a:rPr>
              <a:t>mạng</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5" name="Oval 14"/>
          <p:cNvSpPr/>
          <p:nvPr/>
        </p:nvSpPr>
        <p:spPr>
          <a:xfrm>
            <a:off x="1752469" y="4816509"/>
            <a:ext cx="8565865"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marL="13335"/>
            <a:r>
              <a:rPr lang="vi-VN" kern="0" spc="-10" dirty="0">
                <a:solidFill>
                  <a:prstClr val="black"/>
                </a:solidFill>
                <a:latin typeface="Arial" panose="020B0604020202020204" pitchFamily="34" charset="0"/>
              </a:rPr>
              <a:t>Mục tiêu của phương pháp hack không dây là thỏa hiệp mạng wifi để có được quyền truy cập trái phép vào tài nguyên mạng</a:t>
            </a:r>
          </a:p>
        </p:txBody>
      </p:sp>
      <p:cxnSp>
        <p:nvCxnSpPr>
          <p:cNvPr id="16" name="Elbow Connector 15"/>
          <p:cNvCxnSpPr>
            <a:stCxn id="13" idx="0"/>
            <a:endCxn id="9" idx="0"/>
          </p:cNvCxnSpPr>
          <p:nvPr/>
        </p:nvCxnSpPr>
        <p:spPr>
          <a:xfrm rot="16200000" flipV="1">
            <a:off x="6148697" y="-1816822"/>
            <a:ext cx="12700" cy="7379687"/>
          </a:xfrm>
          <a:prstGeom prst="bentConnector3">
            <a:avLst>
              <a:gd name="adj1" fmla="val 180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9" idx="6"/>
            <a:endCxn id="10" idx="2"/>
          </p:cNvCxnSpPr>
          <p:nvPr/>
        </p:nvCxnSpPr>
        <p:spPr>
          <a:xfrm>
            <a:off x="3279902" y="2473181"/>
            <a:ext cx="207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a:endCxn id="11" idx="2"/>
          </p:cNvCxnSpPr>
          <p:nvPr/>
        </p:nvCxnSpPr>
        <p:spPr>
          <a:xfrm>
            <a:off x="5050247" y="2473181"/>
            <a:ext cx="318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6"/>
            <a:endCxn id="12" idx="2"/>
          </p:cNvCxnSpPr>
          <p:nvPr/>
        </p:nvCxnSpPr>
        <p:spPr>
          <a:xfrm flipV="1">
            <a:off x="7051959" y="2470849"/>
            <a:ext cx="144806" cy="2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6"/>
            <a:endCxn id="13" idx="2"/>
          </p:cNvCxnSpPr>
          <p:nvPr/>
        </p:nvCxnSpPr>
        <p:spPr>
          <a:xfrm>
            <a:off x="8879564" y="2470849"/>
            <a:ext cx="136443" cy="2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1"/>
            <a:endCxn id="9" idx="4"/>
          </p:cNvCxnSpPr>
          <p:nvPr/>
        </p:nvCxnSpPr>
        <p:spPr>
          <a:xfrm flipH="1" flipV="1">
            <a:off x="2458853" y="3073340"/>
            <a:ext cx="548056"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7"/>
            <a:endCxn id="13" idx="4"/>
          </p:cNvCxnSpPr>
          <p:nvPr/>
        </p:nvCxnSpPr>
        <p:spPr>
          <a:xfrm flipV="1">
            <a:off x="9063890" y="3073340"/>
            <a:ext cx="774650"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0"/>
            <a:endCxn id="15" idx="0"/>
          </p:cNvCxnSpPr>
          <p:nvPr/>
        </p:nvCxnSpPr>
        <p:spPr>
          <a:xfrm>
            <a:off x="6035401" y="481650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0"/>
            <a:endCxn id="14" idx="4"/>
          </p:cNvCxnSpPr>
          <p:nvPr/>
        </p:nvCxnSpPr>
        <p:spPr>
          <a:xfrm flipH="1" flipV="1">
            <a:off x="6035401" y="4216351"/>
            <a:ext cx="1" cy="600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4489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52705" y="1276661"/>
            <a:ext cx="8305800" cy="5359908"/>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51</a:t>
            </a:fld>
            <a:endParaRPr dirty="0"/>
          </a:p>
        </p:txBody>
      </p:sp>
      <p:sp>
        <p:nvSpPr>
          <p:cNvPr id="5" name="Rectangle 4"/>
          <p:cNvSpPr/>
          <p:nvPr/>
        </p:nvSpPr>
        <p:spPr>
          <a:xfrm>
            <a:off x="1952705" y="1905000"/>
            <a:ext cx="8285018"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Aircrack-ng là bộ phần mềm mạng bao gồm máy dò, trình thám thính gói, công cụ phân tích và bẻ khóa WEP và WPA / WPAZ-PSK cho mạng không dây 802.11.  Chương trình này chạy trên Linux và Windows.</a:t>
            </a:r>
            <a:endParaRPr lang="en-US" sz="1300" dirty="0">
              <a:solidFill>
                <a:prstClr val="white"/>
              </a:solidFill>
              <a:latin typeface="Calibri"/>
            </a:endParaRPr>
          </a:p>
        </p:txBody>
      </p:sp>
    </p:spTree>
    <p:extLst>
      <p:ext uri="{BB962C8B-B14F-4D97-AF65-F5344CB8AC3E}">
        <p14:creationId xmlns:p14="http://schemas.microsoft.com/office/powerpoint/2010/main" val="34741139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05000" y="1219200"/>
            <a:ext cx="8229600" cy="5340096"/>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52</a:t>
            </a:fld>
            <a:endParaRPr dirty="0"/>
          </a:p>
        </p:txBody>
      </p:sp>
      <p:sp>
        <p:nvSpPr>
          <p:cNvPr id="5" name="Rounded Rectangle 4"/>
          <p:cNvSpPr/>
          <p:nvPr/>
        </p:nvSpPr>
        <p:spPr>
          <a:xfrm>
            <a:off x="8912098" y="1371601"/>
            <a:ext cx="1603503" cy="927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dirty="0">
                <a:solidFill>
                  <a:prstClr val="white"/>
                </a:solidFill>
                <a:latin typeface="Arial" panose="020B0604020202020204" pitchFamily="34" charset="0"/>
              </a:rPr>
              <a:t>Bước 1: Chạy alrmon-ng trong </a:t>
            </a:r>
            <a:r>
              <a:rPr lang="en-US" sz="1400" dirty="0">
                <a:solidFill>
                  <a:prstClr val="white"/>
                </a:solidFill>
                <a:latin typeface="Calibri"/>
              </a:rPr>
              <a:t>terminal</a:t>
            </a:r>
          </a:p>
        </p:txBody>
      </p:sp>
      <p:sp>
        <p:nvSpPr>
          <p:cNvPr id="6" name="Rounded Rectangle 5"/>
          <p:cNvSpPr/>
          <p:nvPr/>
        </p:nvSpPr>
        <p:spPr>
          <a:xfrm>
            <a:off x="8912098" y="2511829"/>
            <a:ext cx="1603503" cy="1349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dirty="0">
                <a:solidFill>
                  <a:prstClr val="white"/>
                </a:solidFill>
                <a:latin typeface="Arial" panose="020B0604020202020204" pitchFamily="34" charset="0"/>
              </a:rPr>
              <a:t>Bước 2: Khởi động</a:t>
            </a:r>
            <a:r>
              <a:rPr lang="en-US" sz="1400" dirty="0">
                <a:solidFill>
                  <a:prstClr val="white"/>
                </a:solidFill>
                <a:latin typeface="Calibri"/>
              </a:rPr>
              <a:t> </a:t>
            </a:r>
            <a:r>
              <a:rPr lang="vi-VN" sz="1400" dirty="0">
                <a:solidFill>
                  <a:prstClr val="white"/>
                </a:solidFill>
                <a:latin typeface="Arial" panose="020B0604020202020204" pitchFamily="34" charset="0"/>
              </a:rPr>
              <a:t>airodump để khám phá SSID trên giao diện</a:t>
            </a:r>
            <a:endParaRPr lang="en-US" sz="1400" dirty="0">
              <a:solidFill>
                <a:prstClr val="white"/>
              </a:solidFill>
              <a:latin typeface="Calibri"/>
            </a:endParaRPr>
          </a:p>
        </p:txBody>
      </p:sp>
      <p:sp>
        <p:nvSpPr>
          <p:cNvPr id="7" name="Rounded Rectangle 6"/>
          <p:cNvSpPr/>
          <p:nvPr/>
        </p:nvSpPr>
        <p:spPr>
          <a:xfrm>
            <a:off x="8912098" y="4038600"/>
            <a:ext cx="1603503"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dirty="0">
                <a:solidFill>
                  <a:prstClr val="white"/>
                </a:solidFill>
                <a:latin typeface="Arial" panose="020B0604020202020204" pitchFamily="34" charset="0"/>
              </a:rPr>
              <a:t>Bước 3: Xác thực (deauth) máy khách để </a:t>
            </a:r>
            <a:r>
              <a:rPr lang="en-US" sz="1400" dirty="0" err="1">
                <a:solidFill>
                  <a:prstClr val="white"/>
                </a:solidFill>
                <a:latin typeface="Calibri"/>
              </a:rPr>
              <a:t>hiển</a:t>
            </a:r>
            <a:r>
              <a:rPr lang="en-US" sz="1400" dirty="0">
                <a:solidFill>
                  <a:prstClr val="white"/>
                </a:solidFill>
                <a:latin typeface="Calibri"/>
              </a:rPr>
              <a:t> </a:t>
            </a:r>
            <a:r>
              <a:rPr lang="en-US" sz="1400" dirty="0" err="1">
                <a:solidFill>
                  <a:prstClr val="white"/>
                </a:solidFill>
                <a:latin typeface="Calibri"/>
              </a:rPr>
              <a:t>thị</a:t>
            </a:r>
            <a:r>
              <a:rPr lang="en-US" sz="1400" dirty="0">
                <a:solidFill>
                  <a:prstClr val="white"/>
                </a:solidFill>
                <a:latin typeface="Calibri"/>
              </a:rPr>
              <a:t> </a:t>
            </a:r>
            <a:r>
              <a:rPr lang="vi-VN" sz="1400" dirty="0">
                <a:solidFill>
                  <a:prstClr val="white"/>
                </a:solidFill>
                <a:latin typeface="Arial" panose="020B0604020202020204" pitchFamily="34" charset="0"/>
              </a:rPr>
              <a:t>SSID ẩn bằng Aireplay-ng</a:t>
            </a:r>
            <a:endParaRPr lang="en-US" sz="1400" dirty="0">
              <a:solidFill>
                <a:prstClr val="white"/>
              </a:solidFill>
              <a:latin typeface="Calibri"/>
            </a:endParaRPr>
          </a:p>
        </p:txBody>
      </p:sp>
      <p:sp>
        <p:nvSpPr>
          <p:cNvPr id="8" name="Rounded Rectangle 7"/>
          <p:cNvSpPr/>
          <p:nvPr/>
        </p:nvSpPr>
        <p:spPr>
          <a:xfrm>
            <a:off x="8912098" y="5715000"/>
            <a:ext cx="1603502" cy="996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dirty="0">
                <a:solidFill>
                  <a:prstClr val="white"/>
                </a:solidFill>
                <a:latin typeface="Arial" panose="020B0604020202020204" pitchFamily="34" charset="0"/>
              </a:rPr>
              <a:t>Bước 4: Chuyển sang airodump để xem </a:t>
            </a:r>
            <a:r>
              <a:rPr lang="en-US" sz="1400" dirty="0" err="1">
                <a:solidFill>
                  <a:prstClr val="white"/>
                </a:solidFill>
                <a:latin typeface="Calibri"/>
              </a:rPr>
              <a:t>hiển</a:t>
            </a:r>
            <a:r>
              <a:rPr lang="en-US" sz="1400" dirty="0">
                <a:solidFill>
                  <a:prstClr val="white"/>
                </a:solidFill>
                <a:latin typeface="Calibri"/>
              </a:rPr>
              <a:t> </a:t>
            </a:r>
            <a:r>
              <a:rPr lang="en-US" sz="1400" dirty="0" err="1">
                <a:solidFill>
                  <a:prstClr val="white"/>
                </a:solidFill>
                <a:latin typeface="Calibri"/>
              </a:rPr>
              <a:t>thị</a:t>
            </a:r>
            <a:r>
              <a:rPr lang="en-US" sz="1400" dirty="0">
                <a:solidFill>
                  <a:prstClr val="white"/>
                </a:solidFill>
                <a:latin typeface="Calibri"/>
              </a:rPr>
              <a:t> </a:t>
            </a:r>
            <a:r>
              <a:rPr lang="vi-VN" sz="1400" dirty="0">
                <a:solidFill>
                  <a:prstClr val="white"/>
                </a:solidFill>
                <a:latin typeface="Arial" panose="020B0604020202020204" pitchFamily="34" charset="0"/>
              </a:rPr>
              <a:t>SSID</a:t>
            </a:r>
            <a:endParaRPr lang="en-US" sz="1400" dirty="0">
              <a:solidFill>
                <a:prstClr val="white"/>
              </a:solidFill>
              <a:latin typeface="Calibri"/>
            </a:endParaRPr>
          </a:p>
        </p:txBody>
      </p:sp>
    </p:spTree>
    <p:extLst>
      <p:ext uri="{BB962C8B-B14F-4D97-AF65-F5344CB8AC3E}">
        <p14:creationId xmlns:p14="http://schemas.microsoft.com/office/powerpoint/2010/main" val="33073043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05001" y="1295400"/>
            <a:ext cx="8330183" cy="51054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53</a:t>
            </a:fld>
            <a:endParaRPr dirty="0"/>
          </a:p>
        </p:txBody>
      </p:sp>
      <p:sp>
        <p:nvSpPr>
          <p:cNvPr id="5" name="Rectangle 4"/>
          <p:cNvSpPr/>
          <p:nvPr/>
        </p:nvSpPr>
        <p:spPr>
          <a:xfrm>
            <a:off x="1981201" y="1295400"/>
            <a:ext cx="8253983" cy="4918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500" dirty="0" err="1">
                <a:solidFill>
                  <a:prstClr val="black"/>
                </a:solidFill>
                <a:latin typeface="Calibri"/>
              </a:rPr>
              <a:t>Tấn</a:t>
            </a:r>
            <a:r>
              <a:rPr lang="en-US" sz="3500" dirty="0">
                <a:solidFill>
                  <a:prstClr val="black"/>
                </a:solidFill>
                <a:latin typeface="Calibri"/>
              </a:rPr>
              <a:t> </a:t>
            </a:r>
            <a:r>
              <a:rPr lang="en-US" sz="3500" dirty="0" err="1">
                <a:solidFill>
                  <a:prstClr val="black"/>
                </a:solidFill>
                <a:latin typeface="Calibri"/>
              </a:rPr>
              <a:t>công</a:t>
            </a:r>
            <a:r>
              <a:rPr lang="en-US" sz="3500" dirty="0">
                <a:solidFill>
                  <a:prstClr val="black"/>
                </a:solidFill>
                <a:latin typeface="Calibri"/>
              </a:rPr>
              <a:t> </a:t>
            </a:r>
            <a:r>
              <a:rPr lang="en-US" sz="3500" dirty="0" err="1">
                <a:solidFill>
                  <a:prstClr val="black"/>
                </a:solidFill>
                <a:latin typeface="Calibri"/>
              </a:rPr>
              <a:t>phân</a:t>
            </a:r>
            <a:r>
              <a:rPr lang="en-US" sz="3500" dirty="0">
                <a:solidFill>
                  <a:prstClr val="black"/>
                </a:solidFill>
                <a:latin typeface="Calibri"/>
              </a:rPr>
              <a:t> </a:t>
            </a:r>
            <a:r>
              <a:rPr lang="en-US" sz="3500" dirty="0" err="1">
                <a:solidFill>
                  <a:prstClr val="black"/>
                </a:solidFill>
                <a:latin typeface="Calibri"/>
              </a:rPr>
              <a:t>mảnh</a:t>
            </a:r>
            <a:endParaRPr lang="en-US" sz="3500" dirty="0">
              <a:solidFill>
                <a:prstClr val="black"/>
              </a:solidFill>
              <a:latin typeface="Calibri"/>
            </a:endParaRPr>
          </a:p>
        </p:txBody>
      </p:sp>
      <p:sp>
        <p:nvSpPr>
          <p:cNvPr id="6" name="Rectangle 5"/>
          <p:cNvSpPr/>
          <p:nvPr/>
        </p:nvSpPr>
        <p:spPr>
          <a:xfrm>
            <a:off x="1981200" y="1853726"/>
            <a:ext cx="8253983" cy="14340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171450" indent="-171450">
              <a:buFont typeface="Arial" panose="020B0604020202020204" pitchFamily="34" charset="0"/>
              <a:buChar char="•"/>
            </a:pPr>
            <a:r>
              <a:rPr lang="vi-VN" sz="1400" dirty="0">
                <a:solidFill>
                  <a:prstClr val="black"/>
                </a:solidFill>
                <a:latin typeface="Arial" panose="020B0604020202020204" pitchFamily="34" charset="0"/>
              </a:rPr>
              <a:t>Một cuộc tấn công phân mảnh, khi thành công</a:t>
            </a:r>
            <a:r>
              <a:rPr lang="en-US" sz="1400" dirty="0">
                <a:solidFill>
                  <a:prstClr val="black"/>
                </a:solidFill>
                <a:latin typeface="Calibri"/>
              </a:rPr>
              <a:t> </a:t>
            </a:r>
            <a:r>
              <a:rPr lang="vi-VN" sz="1400" dirty="0">
                <a:solidFill>
                  <a:prstClr val="black"/>
                </a:solidFill>
                <a:latin typeface="Arial" panose="020B0604020202020204" pitchFamily="34" charset="0"/>
              </a:rPr>
              <a:t>có thể thu được 1500 byte PRGA </a:t>
            </a:r>
            <a:endParaRPr lang="en-US" sz="1400" dirty="0">
              <a:solidFill>
                <a:prstClr val="black"/>
              </a:solidFill>
              <a:latin typeface="Calibri"/>
            </a:endParaRPr>
          </a:p>
          <a:p>
            <a:pPr marL="171450" indent="-171450">
              <a:buFont typeface="Arial" panose="020B0604020202020204" pitchFamily="34" charset="0"/>
              <a:buChar char="•"/>
            </a:pPr>
            <a:r>
              <a:rPr lang="vi-VN" sz="1400" dirty="0">
                <a:solidFill>
                  <a:prstClr val="black"/>
                </a:solidFill>
                <a:latin typeface="Arial" panose="020B0604020202020204" pitchFamily="34" charset="0"/>
              </a:rPr>
              <a:t>Cuộc tấn công này không tự phục hồi khóa WEP, mà chỉ thu được PRGA</a:t>
            </a:r>
            <a:endParaRPr lang="en-US" sz="1400" dirty="0">
              <a:solidFill>
                <a:prstClr val="black"/>
              </a:solidFill>
              <a:latin typeface="Calibri"/>
            </a:endParaRPr>
          </a:p>
          <a:p>
            <a:pPr marL="171450" indent="-171450">
              <a:buFont typeface="Arial" panose="020B0604020202020204" pitchFamily="34" charset="0"/>
              <a:buChar char="•"/>
            </a:pPr>
            <a:r>
              <a:rPr lang="vi-VN" sz="1400" dirty="0">
                <a:solidFill>
                  <a:prstClr val="black"/>
                </a:solidFill>
                <a:latin typeface="Arial" panose="020B0604020202020204" pitchFamily="34" charset="0"/>
              </a:rPr>
              <a:t>PRGA sau đó có thể được sử dụng để tạo các gói với gói dữ liệu-  Lần lượt được sử dụng cho các cuộc tấn công </a:t>
            </a:r>
            <a:r>
              <a:rPr lang="en-US" sz="1400" dirty="0" err="1">
                <a:solidFill>
                  <a:prstClr val="black"/>
                </a:solidFill>
                <a:latin typeface="Calibri"/>
              </a:rPr>
              <a:t>xâm</a:t>
            </a:r>
            <a:r>
              <a:rPr lang="en-US" sz="1400" dirty="0">
                <a:solidFill>
                  <a:prstClr val="black"/>
                </a:solidFill>
                <a:latin typeface="Calibri"/>
              </a:rPr>
              <a:t> </a:t>
            </a:r>
            <a:r>
              <a:rPr lang="en-US" sz="1400" dirty="0" err="1">
                <a:solidFill>
                  <a:prstClr val="black"/>
                </a:solidFill>
                <a:latin typeface="Calibri"/>
              </a:rPr>
              <a:t>nhập</a:t>
            </a:r>
            <a:r>
              <a:rPr lang="vi-VN" sz="1400" dirty="0">
                <a:solidFill>
                  <a:prstClr val="black"/>
                </a:solidFill>
                <a:latin typeface="Arial" panose="020B0604020202020204" pitchFamily="34" charset="0"/>
              </a:rPr>
              <a:t> khác nhau</a:t>
            </a:r>
            <a:endParaRPr lang="en-US" sz="1400" dirty="0">
              <a:solidFill>
                <a:prstClr val="black"/>
              </a:solidFill>
              <a:latin typeface="Calibri"/>
            </a:endParaRPr>
          </a:p>
          <a:p>
            <a:pPr marL="171450" indent="-171450">
              <a:buFont typeface="Arial" panose="020B0604020202020204" pitchFamily="34" charset="0"/>
              <a:buChar char="•"/>
            </a:pPr>
            <a:r>
              <a:rPr lang="vi-VN" sz="1400" dirty="0">
                <a:solidFill>
                  <a:prstClr val="black"/>
                </a:solidFill>
                <a:latin typeface="Arial" panose="020B0604020202020204" pitchFamily="34" charset="0"/>
              </a:rPr>
              <a:t>Nó yêu cầu ít nhất một gói dữ liệu được </a:t>
            </a:r>
            <a:r>
              <a:rPr lang="en-US" sz="1400" dirty="0" err="1">
                <a:solidFill>
                  <a:prstClr val="black"/>
                </a:solidFill>
                <a:latin typeface="Calibri"/>
              </a:rPr>
              <a:t>nhận</a:t>
            </a:r>
            <a:r>
              <a:rPr lang="vi-VN" sz="1400" dirty="0">
                <a:solidFill>
                  <a:prstClr val="black"/>
                </a:solidFill>
                <a:latin typeface="Arial" panose="020B0604020202020204" pitchFamily="34" charset="0"/>
              </a:rPr>
              <a:t> từ điểm truy cập để bắt đầu cuộc tấn công</a:t>
            </a:r>
            <a:endParaRPr lang="en-US" sz="1400" dirty="0">
              <a:solidFill>
                <a:prstClr val="black"/>
              </a:solidFill>
              <a:latin typeface="Calibri"/>
            </a:endParaRPr>
          </a:p>
        </p:txBody>
      </p:sp>
    </p:spTree>
    <p:extLst>
      <p:ext uri="{BB962C8B-B14F-4D97-AF65-F5344CB8AC3E}">
        <p14:creationId xmlns:p14="http://schemas.microsoft.com/office/powerpoint/2010/main" val="25566506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2057400" y="1295400"/>
            <a:ext cx="7924800" cy="5414772"/>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54</a:t>
            </a:fld>
            <a:endParaRPr dirty="0"/>
          </a:p>
        </p:txBody>
      </p:sp>
      <p:sp>
        <p:nvSpPr>
          <p:cNvPr id="5" name="Rectangle 4"/>
          <p:cNvSpPr/>
          <p:nvPr/>
        </p:nvSpPr>
        <p:spPr>
          <a:xfrm>
            <a:off x="2057401" y="1295400"/>
            <a:ext cx="7900923"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solidFill>
                  <a:prstClr val="black"/>
                </a:solidFill>
                <a:latin typeface="Calibri"/>
              </a:rPr>
              <a:t>Làm</a:t>
            </a:r>
            <a:r>
              <a:rPr lang="en-US" dirty="0">
                <a:solidFill>
                  <a:prstClr val="black"/>
                </a:solidFill>
                <a:latin typeface="Calibri"/>
              </a:rPr>
              <a:t> </a:t>
            </a:r>
            <a:r>
              <a:rPr lang="en-US" dirty="0" err="1">
                <a:solidFill>
                  <a:prstClr val="black"/>
                </a:solidFill>
                <a:latin typeface="Calibri"/>
              </a:rPr>
              <a:t>thế</a:t>
            </a:r>
            <a:r>
              <a:rPr lang="en-US" dirty="0">
                <a:solidFill>
                  <a:prstClr val="black"/>
                </a:solidFill>
                <a:latin typeface="Calibri"/>
              </a:rPr>
              <a:t> </a:t>
            </a:r>
            <a:r>
              <a:rPr lang="en-US" dirty="0" err="1">
                <a:solidFill>
                  <a:prstClr val="black"/>
                </a:solidFill>
                <a:latin typeface="Calibri"/>
              </a:rPr>
              <a:t>nào</a:t>
            </a:r>
            <a:r>
              <a:rPr lang="en-US" dirty="0">
                <a:solidFill>
                  <a:prstClr val="black"/>
                </a:solidFill>
                <a:latin typeface="Calibri"/>
              </a:rPr>
              <a:t> </a:t>
            </a:r>
            <a:r>
              <a:rPr lang="en-US" dirty="0" err="1">
                <a:solidFill>
                  <a:prstClr val="black"/>
                </a:solidFill>
                <a:latin typeface="Calibri"/>
              </a:rPr>
              <a:t>để</a:t>
            </a:r>
            <a:r>
              <a:rPr lang="en-US" dirty="0">
                <a:solidFill>
                  <a:prstClr val="black"/>
                </a:solidFill>
                <a:latin typeface="Calibri"/>
              </a:rPr>
              <a:t> </a:t>
            </a:r>
            <a:r>
              <a:rPr lang="en-US" dirty="0" err="1">
                <a:solidFill>
                  <a:prstClr val="black"/>
                </a:solidFill>
                <a:latin typeface="Calibri"/>
              </a:rPr>
              <a:t>khởi</a:t>
            </a:r>
            <a:r>
              <a:rPr lang="en-US" dirty="0">
                <a:solidFill>
                  <a:prstClr val="black"/>
                </a:solidFill>
                <a:latin typeface="Calibri"/>
              </a:rPr>
              <a:t> </a:t>
            </a:r>
            <a:r>
              <a:rPr lang="en-US" dirty="0" err="1">
                <a:solidFill>
                  <a:prstClr val="black"/>
                </a:solidFill>
                <a:latin typeface="Calibri"/>
              </a:rPr>
              <a:t>động</a:t>
            </a:r>
            <a:r>
              <a:rPr lang="en-US" dirty="0">
                <a:solidFill>
                  <a:prstClr val="black"/>
                </a:solidFill>
                <a:latin typeface="Calibri"/>
              </a:rPr>
              <a:t> </a:t>
            </a:r>
            <a:r>
              <a:rPr lang="en-US" dirty="0" err="1">
                <a:solidFill>
                  <a:prstClr val="black"/>
                </a:solidFill>
                <a:latin typeface="Calibri"/>
              </a:rPr>
              <a:t>tấn</a:t>
            </a:r>
            <a:r>
              <a:rPr lang="en-US" dirty="0">
                <a:solidFill>
                  <a:prstClr val="black"/>
                </a:solidFill>
                <a:latin typeface="Calibri"/>
              </a:rPr>
              <a:t> </a:t>
            </a:r>
            <a:r>
              <a:rPr lang="en-US" dirty="0" err="1">
                <a:solidFill>
                  <a:prstClr val="black"/>
                </a:solidFill>
                <a:latin typeface="Calibri"/>
              </a:rPr>
              <a:t>công</a:t>
            </a:r>
            <a:r>
              <a:rPr lang="en-US" dirty="0">
                <a:solidFill>
                  <a:prstClr val="black"/>
                </a:solidFill>
                <a:latin typeface="Calibri"/>
              </a:rPr>
              <a:t> </a:t>
            </a:r>
            <a:r>
              <a:rPr lang="en-US" dirty="0" err="1">
                <a:solidFill>
                  <a:prstClr val="black"/>
                </a:solidFill>
                <a:latin typeface="Calibri"/>
              </a:rPr>
              <a:t>giả</a:t>
            </a:r>
            <a:r>
              <a:rPr lang="en-US" dirty="0">
                <a:solidFill>
                  <a:prstClr val="black"/>
                </a:solidFill>
                <a:latin typeface="Calibri"/>
              </a:rPr>
              <a:t> </a:t>
            </a:r>
            <a:r>
              <a:rPr lang="en-US" dirty="0" err="1">
                <a:solidFill>
                  <a:prstClr val="black"/>
                </a:solidFill>
                <a:latin typeface="Calibri"/>
              </a:rPr>
              <a:t>mạo</a:t>
            </a:r>
            <a:r>
              <a:rPr lang="en-US" dirty="0">
                <a:solidFill>
                  <a:prstClr val="black"/>
                </a:solidFill>
                <a:latin typeface="Calibri"/>
              </a:rPr>
              <a:t> MAC? </a:t>
            </a:r>
          </a:p>
        </p:txBody>
      </p:sp>
      <p:sp>
        <p:nvSpPr>
          <p:cNvPr id="7" name="Rectangle 6"/>
          <p:cNvSpPr/>
          <p:nvPr/>
        </p:nvSpPr>
        <p:spPr>
          <a:xfrm>
            <a:off x="2081278" y="1929891"/>
            <a:ext cx="7900923"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sz="1400" dirty="0">
                <a:solidFill>
                  <a:prstClr val="black"/>
                </a:solidFill>
                <a:latin typeface="Arial" panose="020B0604020202020204" pitchFamily="34" charset="0"/>
              </a:rPr>
              <a:t>Kẻ tấn công giả mạo MAC thay đổi địa chỉ MAC thành địa chỉ của người dùng được xác thực để bỏ qua bộ lọc được định cấu hình trong </a:t>
            </a:r>
            <a:r>
              <a:rPr lang="en-US" sz="1400" dirty="0" err="1">
                <a:solidFill>
                  <a:prstClr val="black"/>
                </a:solidFill>
                <a:latin typeface="Calibri"/>
              </a:rPr>
              <a:t>một</a:t>
            </a:r>
            <a:r>
              <a:rPr lang="en-US" sz="1400" dirty="0">
                <a:solidFill>
                  <a:prstClr val="black"/>
                </a:solidFill>
                <a:latin typeface="Calibri"/>
              </a:rPr>
              <a:t>  AP</a:t>
            </a:r>
          </a:p>
        </p:txBody>
      </p:sp>
      <p:sp>
        <p:nvSpPr>
          <p:cNvPr id="8" name="Rounded Rectangle 7"/>
          <p:cNvSpPr/>
          <p:nvPr/>
        </p:nvSpPr>
        <p:spPr>
          <a:xfrm>
            <a:off x="7620000" y="2705101"/>
            <a:ext cx="2057400" cy="6477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300" dirty="0" err="1">
                <a:solidFill>
                  <a:prstClr val="black"/>
                </a:solidFill>
                <a:latin typeface="Calibri (Body)"/>
              </a:rPr>
              <a:t>Đăng</a:t>
            </a:r>
            <a:r>
              <a:rPr lang="en-US" sz="1300" dirty="0">
                <a:solidFill>
                  <a:prstClr val="black"/>
                </a:solidFill>
                <a:latin typeface="Calibri (Body)"/>
              </a:rPr>
              <a:t> </a:t>
            </a:r>
            <a:r>
              <a:rPr lang="en-US" sz="1300" dirty="0" err="1">
                <a:solidFill>
                  <a:prstClr val="black"/>
                </a:solidFill>
                <a:latin typeface="Calibri (Body)"/>
              </a:rPr>
              <a:t>nhập</a:t>
            </a:r>
            <a:r>
              <a:rPr lang="en-US" sz="1300" dirty="0">
                <a:solidFill>
                  <a:prstClr val="black"/>
                </a:solidFill>
                <a:latin typeface="Calibri (Body)"/>
              </a:rPr>
              <a:t> </a:t>
            </a:r>
            <a:r>
              <a:rPr lang="en-US" sz="1300" dirty="0" err="1">
                <a:solidFill>
                  <a:prstClr val="black"/>
                </a:solidFill>
                <a:latin typeface="Calibri (Body)"/>
              </a:rPr>
              <a:t>bằng</a:t>
            </a:r>
            <a:r>
              <a:rPr lang="en-US" sz="1300" dirty="0">
                <a:solidFill>
                  <a:prstClr val="black"/>
                </a:solidFill>
                <a:latin typeface="Calibri (Body)"/>
              </a:rPr>
              <a:t> root </a:t>
            </a:r>
            <a:r>
              <a:rPr lang="en-US" sz="1300" dirty="0" err="1">
                <a:solidFill>
                  <a:prstClr val="black"/>
                </a:solidFill>
                <a:latin typeface="Calibri (Body)"/>
              </a:rPr>
              <a:t>và</a:t>
            </a:r>
            <a:r>
              <a:rPr lang="en-US" sz="1300" dirty="0">
                <a:solidFill>
                  <a:prstClr val="black"/>
                </a:solidFill>
                <a:latin typeface="Calibri (Body)"/>
              </a:rPr>
              <a:t> </a:t>
            </a:r>
            <a:r>
              <a:rPr lang="en-US" sz="1300" dirty="0" err="1">
                <a:solidFill>
                  <a:prstClr val="black"/>
                </a:solidFill>
                <a:latin typeface="Calibri (Body)"/>
              </a:rPr>
              <a:t>vô</a:t>
            </a:r>
            <a:r>
              <a:rPr lang="en-US" sz="1300" dirty="0">
                <a:solidFill>
                  <a:prstClr val="black"/>
                </a:solidFill>
                <a:latin typeface="Calibri (Body)"/>
              </a:rPr>
              <a:t> </a:t>
            </a:r>
            <a:r>
              <a:rPr lang="en-US" sz="1300" dirty="0" err="1">
                <a:solidFill>
                  <a:prstClr val="black"/>
                </a:solidFill>
                <a:latin typeface="Calibri (Body)"/>
              </a:rPr>
              <a:t>hiệu</a:t>
            </a:r>
            <a:r>
              <a:rPr lang="en-US" sz="1300" dirty="0">
                <a:solidFill>
                  <a:prstClr val="black"/>
                </a:solidFill>
                <a:latin typeface="Calibri (Body)"/>
              </a:rPr>
              <a:t> </a:t>
            </a:r>
            <a:r>
              <a:rPr lang="en-US" sz="1300" dirty="0" err="1">
                <a:solidFill>
                  <a:prstClr val="black"/>
                </a:solidFill>
                <a:latin typeface="Calibri (Body)"/>
              </a:rPr>
              <a:t>hóa</a:t>
            </a:r>
            <a:r>
              <a:rPr lang="en-US" sz="1300" dirty="0">
                <a:solidFill>
                  <a:prstClr val="black"/>
                </a:solidFill>
                <a:latin typeface="Calibri (Body)"/>
              </a:rPr>
              <a:t> </a:t>
            </a:r>
            <a:r>
              <a:rPr lang="en-US" sz="1300" dirty="0" err="1">
                <a:solidFill>
                  <a:prstClr val="black"/>
                </a:solidFill>
                <a:latin typeface="Calibri (Body)"/>
              </a:rPr>
              <a:t>giao</a:t>
            </a:r>
            <a:r>
              <a:rPr lang="en-US" sz="1300" dirty="0">
                <a:solidFill>
                  <a:prstClr val="black"/>
                </a:solidFill>
                <a:latin typeface="Calibri (Body)"/>
              </a:rPr>
              <a:t> </a:t>
            </a:r>
            <a:r>
              <a:rPr lang="en-US" sz="1300" dirty="0" err="1">
                <a:solidFill>
                  <a:prstClr val="black"/>
                </a:solidFill>
                <a:latin typeface="Calibri (Body)"/>
              </a:rPr>
              <a:t>diện</a:t>
            </a:r>
            <a:r>
              <a:rPr lang="en-US" sz="1300" dirty="0">
                <a:solidFill>
                  <a:prstClr val="black"/>
                </a:solidFill>
                <a:latin typeface="Calibri (Body)"/>
              </a:rPr>
              <a:t> </a:t>
            </a:r>
            <a:r>
              <a:rPr lang="en-US" sz="1300" dirty="0" err="1">
                <a:solidFill>
                  <a:prstClr val="black"/>
                </a:solidFill>
                <a:latin typeface="Calibri (Body)"/>
              </a:rPr>
              <a:t>mạng</a:t>
            </a:r>
            <a:endParaRPr lang="en-US" sz="1300" dirty="0">
              <a:solidFill>
                <a:prstClr val="black"/>
              </a:solidFill>
              <a:latin typeface="Calibri (Body)"/>
            </a:endParaRPr>
          </a:p>
        </p:txBody>
      </p:sp>
      <p:sp>
        <p:nvSpPr>
          <p:cNvPr id="9" name="Rounded Rectangle 8"/>
          <p:cNvSpPr/>
          <p:nvPr/>
        </p:nvSpPr>
        <p:spPr>
          <a:xfrm>
            <a:off x="7620000" y="3454630"/>
            <a:ext cx="2057400"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00" dirty="0" err="1">
                <a:solidFill>
                  <a:prstClr val="black"/>
                </a:solidFill>
                <a:latin typeface="Arial (Body)"/>
              </a:rPr>
              <a:t>Nhập</a:t>
            </a:r>
            <a:r>
              <a:rPr lang="en-US" sz="1300" dirty="0">
                <a:solidFill>
                  <a:prstClr val="black"/>
                </a:solidFill>
                <a:latin typeface="Arial (Body)"/>
              </a:rPr>
              <a:t> </a:t>
            </a:r>
            <a:r>
              <a:rPr lang="en-US" sz="1300" dirty="0" err="1">
                <a:solidFill>
                  <a:prstClr val="black"/>
                </a:solidFill>
                <a:latin typeface="Arial (Body)"/>
              </a:rPr>
              <a:t>địa</a:t>
            </a:r>
            <a:r>
              <a:rPr lang="en-US" sz="1300" dirty="0">
                <a:solidFill>
                  <a:prstClr val="black"/>
                </a:solidFill>
                <a:latin typeface="Arial (Body)"/>
              </a:rPr>
              <a:t> </a:t>
            </a:r>
            <a:r>
              <a:rPr lang="en-US" sz="1300" dirty="0" err="1">
                <a:solidFill>
                  <a:prstClr val="black"/>
                </a:solidFill>
                <a:latin typeface="Arial (Body)"/>
              </a:rPr>
              <a:t>chỉ</a:t>
            </a:r>
            <a:r>
              <a:rPr lang="en-US" sz="1300" dirty="0">
                <a:solidFill>
                  <a:prstClr val="black"/>
                </a:solidFill>
                <a:latin typeface="Arial (Body)"/>
              </a:rPr>
              <a:t> MAC </a:t>
            </a:r>
            <a:r>
              <a:rPr lang="en-US" sz="1300" dirty="0" err="1">
                <a:solidFill>
                  <a:prstClr val="black"/>
                </a:solidFill>
                <a:latin typeface="Arial (Body)"/>
              </a:rPr>
              <a:t>mới</a:t>
            </a:r>
            <a:endParaRPr lang="en-US" sz="1300" dirty="0">
              <a:solidFill>
                <a:prstClr val="black"/>
              </a:solidFill>
              <a:latin typeface="Arial (Body)"/>
            </a:endParaRPr>
          </a:p>
        </p:txBody>
      </p:sp>
      <p:sp>
        <p:nvSpPr>
          <p:cNvPr id="10" name="Rounded Rectangle 9"/>
          <p:cNvSpPr/>
          <p:nvPr/>
        </p:nvSpPr>
        <p:spPr>
          <a:xfrm>
            <a:off x="7620000" y="3893127"/>
            <a:ext cx="2057400"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sz="1300" dirty="0">
                <a:solidFill>
                  <a:prstClr val="black"/>
                </a:solidFill>
                <a:latin typeface="Arial" panose="020B0604020202020204" pitchFamily="34" charset="0"/>
              </a:rPr>
              <a:t>Đưa giao diện trở lại</a:t>
            </a:r>
            <a:endParaRPr lang="en-US" sz="1300" dirty="0">
              <a:solidFill>
                <a:prstClr val="black"/>
              </a:solidFill>
              <a:latin typeface="Calibri"/>
            </a:endParaRPr>
          </a:p>
        </p:txBody>
      </p:sp>
    </p:spTree>
    <p:extLst>
      <p:ext uri="{BB962C8B-B14F-4D97-AF65-F5344CB8AC3E}">
        <p14:creationId xmlns:p14="http://schemas.microsoft.com/office/powerpoint/2010/main" val="3223828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2048258" y="1281615"/>
            <a:ext cx="8101583" cy="5257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55</a:t>
            </a:fld>
            <a:endParaRPr dirty="0"/>
          </a:p>
        </p:txBody>
      </p:sp>
      <p:sp>
        <p:nvSpPr>
          <p:cNvPr id="5" name="Rectangle 4"/>
          <p:cNvSpPr/>
          <p:nvPr/>
        </p:nvSpPr>
        <p:spPr>
          <a:xfrm>
            <a:off x="1996441" y="1219200"/>
            <a:ext cx="8101583"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prstClr val="black"/>
                </a:solidFill>
                <a:latin typeface="Calibri"/>
              </a:rPr>
              <a:t>Từ</a:t>
            </a:r>
            <a:r>
              <a:rPr lang="en-US" sz="4000" dirty="0">
                <a:solidFill>
                  <a:prstClr val="black"/>
                </a:solidFill>
                <a:latin typeface="Calibri"/>
              </a:rPr>
              <a:t> </a:t>
            </a:r>
            <a:r>
              <a:rPr lang="en-US" sz="4000" dirty="0" err="1">
                <a:solidFill>
                  <a:prstClr val="black"/>
                </a:solidFill>
                <a:latin typeface="Calibri"/>
              </a:rPr>
              <a:t>chối</a:t>
            </a:r>
            <a:r>
              <a:rPr lang="en-US" sz="4000" dirty="0">
                <a:solidFill>
                  <a:prstClr val="black"/>
                </a:solidFill>
                <a:latin typeface="Calibri"/>
              </a:rPr>
              <a:t> </a:t>
            </a:r>
            <a:r>
              <a:rPr lang="en-US" sz="4000" dirty="0" err="1">
                <a:solidFill>
                  <a:prstClr val="black"/>
                </a:solidFill>
                <a:latin typeface="Calibri"/>
              </a:rPr>
              <a:t>dịch</a:t>
            </a:r>
            <a:r>
              <a:rPr lang="en-US" sz="4000" dirty="0">
                <a:solidFill>
                  <a:prstClr val="black"/>
                </a:solidFill>
                <a:latin typeface="Calibri"/>
              </a:rPr>
              <a:t> </a:t>
            </a:r>
            <a:r>
              <a:rPr lang="en-US" sz="4000" dirty="0" err="1">
                <a:solidFill>
                  <a:prstClr val="black"/>
                </a:solidFill>
                <a:latin typeface="Calibri"/>
              </a:rPr>
              <a:t>vụ</a:t>
            </a:r>
            <a:r>
              <a:rPr lang="en-US" sz="4000" dirty="0">
                <a:solidFill>
                  <a:prstClr val="black"/>
                </a:solidFill>
                <a:latin typeface="Calibri"/>
              </a:rPr>
              <a:t>: </a:t>
            </a:r>
            <a:r>
              <a:rPr lang="en-US" sz="4000" dirty="0" err="1">
                <a:solidFill>
                  <a:prstClr val="black"/>
                </a:solidFill>
                <a:latin typeface="Calibri"/>
              </a:rPr>
              <a:t>Tấn</a:t>
            </a:r>
            <a:r>
              <a:rPr lang="en-US" sz="4000" dirty="0">
                <a:solidFill>
                  <a:prstClr val="black"/>
                </a:solidFill>
                <a:latin typeface="Calibri"/>
              </a:rPr>
              <a:t> </a:t>
            </a:r>
            <a:r>
              <a:rPr lang="en-US" sz="4000" dirty="0" err="1">
                <a:solidFill>
                  <a:prstClr val="black"/>
                </a:solidFill>
                <a:latin typeface="Calibri"/>
              </a:rPr>
              <a:t>công</a:t>
            </a:r>
            <a:r>
              <a:rPr lang="en-US" sz="4000" dirty="0">
                <a:solidFill>
                  <a:prstClr val="black"/>
                </a:solidFill>
                <a:latin typeface="Calibri"/>
              </a:rPr>
              <a:t> </a:t>
            </a:r>
            <a:r>
              <a:rPr lang="en-US" sz="4000" dirty="0" err="1">
                <a:solidFill>
                  <a:prstClr val="black"/>
                </a:solidFill>
                <a:latin typeface="Calibri"/>
              </a:rPr>
              <a:t>từ</a:t>
            </a:r>
            <a:r>
              <a:rPr lang="en-US" sz="4000" dirty="0">
                <a:solidFill>
                  <a:prstClr val="black"/>
                </a:solidFill>
                <a:latin typeface="Calibri"/>
              </a:rPr>
              <a:t> </a:t>
            </a:r>
            <a:r>
              <a:rPr lang="en-US" sz="4000" dirty="0" err="1">
                <a:solidFill>
                  <a:prstClr val="black"/>
                </a:solidFill>
                <a:latin typeface="Calibri"/>
              </a:rPr>
              <a:t>chối</a:t>
            </a:r>
            <a:r>
              <a:rPr lang="en-US" sz="4000" dirty="0">
                <a:solidFill>
                  <a:prstClr val="black"/>
                </a:solidFill>
                <a:latin typeface="Calibri"/>
              </a:rPr>
              <a:t> </a:t>
            </a:r>
            <a:r>
              <a:rPr lang="en-US" sz="4000" dirty="0" err="1">
                <a:solidFill>
                  <a:prstClr val="black"/>
                </a:solidFill>
                <a:latin typeface="Calibri"/>
              </a:rPr>
              <a:t>xác</a:t>
            </a:r>
            <a:r>
              <a:rPr lang="en-US" sz="4000" dirty="0">
                <a:solidFill>
                  <a:prstClr val="black"/>
                </a:solidFill>
                <a:latin typeface="Calibri"/>
              </a:rPr>
              <a:t> </a:t>
            </a:r>
            <a:r>
              <a:rPr lang="en-US" sz="4000" dirty="0" err="1">
                <a:solidFill>
                  <a:prstClr val="black"/>
                </a:solidFill>
                <a:latin typeface="Calibri"/>
              </a:rPr>
              <a:t>thực</a:t>
            </a:r>
            <a:r>
              <a:rPr lang="en-US" sz="4000" dirty="0">
                <a:solidFill>
                  <a:prstClr val="black"/>
                </a:solidFill>
                <a:latin typeface="Calibri"/>
              </a:rPr>
              <a:t> </a:t>
            </a:r>
            <a:r>
              <a:rPr lang="en-US" sz="4000" dirty="0" err="1">
                <a:solidFill>
                  <a:prstClr val="black"/>
                </a:solidFill>
                <a:latin typeface="Calibri"/>
              </a:rPr>
              <a:t>và</a:t>
            </a:r>
            <a:r>
              <a:rPr lang="en-US" sz="4000" dirty="0">
                <a:solidFill>
                  <a:prstClr val="black"/>
                </a:solidFill>
                <a:latin typeface="Calibri"/>
              </a:rPr>
              <a:t> </a:t>
            </a:r>
            <a:r>
              <a:rPr lang="en-US" sz="4000" dirty="0" err="1">
                <a:solidFill>
                  <a:prstClr val="black"/>
                </a:solidFill>
                <a:latin typeface="Calibri"/>
              </a:rPr>
              <a:t>từ</a:t>
            </a:r>
            <a:r>
              <a:rPr lang="en-US" sz="4000" dirty="0">
                <a:solidFill>
                  <a:prstClr val="black"/>
                </a:solidFill>
                <a:latin typeface="Calibri"/>
              </a:rPr>
              <a:t> </a:t>
            </a:r>
            <a:r>
              <a:rPr lang="en-US" sz="4000" dirty="0" err="1">
                <a:solidFill>
                  <a:prstClr val="black"/>
                </a:solidFill>
                <a:latin typeface="Calibri"/>
              </a:rPr>
              <a:t>chối</a:t>
            </a:r>
            <a:r>
              <a:rPr lang="en-US" sz="4000" dirty="0">
                <a:solidFill>
                  <a:prstClr val="black"/>
                </a:solidFill>
                <a:latin typeface="Calibri"/>
              </a:rPr>
              <a:t> </a:t>
            </a:r>
            <a:r>
              <a:rPr lang="en-US" sz="4000" dirty="0" err="1">
                <a:solidFill>
                  <a:prstClr val="black"/>
                </a:solidFill>
                <a:latin typeface="Calibri"/>
              </a:rPr>
              <a:t>giao</a:t>
            </a:r>
            <a:r>
              <a:rPr lang="en-US" sz="4000" dirty="0">
                <a:solidFill>
                  <a:prstClr val="black"/>
                </a:solidFill>
                <a:latin typeface="Calibri"/>
              </a:rPr>
              <a:t> </a:t>
            </a:r>
            <a:r>
              <a:rPr lang="en-US" sz="4000" dirty="0" err="1">
                <a:solidFill>
                  <a:prstClr val="black"/>
                </a:solidFill>
                <a:latin typeface="Calibri"/>
              </a:rPr>
              <a:t>tiếp</a:t>
            </a:r>
            <a:endParaRPr lang="en-US" sz="4000" dirty="0">
              <a:solidFill>
                <a:prstClr val="black"/>
              </a:solidFill>
              <a:latin typeface="Calibri"/>
            </a:endParaRPr>
          </a:p>
        </p:txBody>
      </p:sp>
      <p:sp>
        <p:nvSpPr>
          <p:cNvPr id="6" name="Rectangle 5"/>
          <p:cNvSpPr/>
          <p:nvPr/>
        </p:nvSpPr>
        <p:spPr>
          <a:xfrm>
            <a:off x="3279903" y="2299210"/>
            <a:ext cx="2752089" cy="443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500" dirty="0">
                <a:solidFill>
                  <a:prstClr val="black"/>
                </a:solidFill>
                <a:latin typeface="Arial" panose="020B0604020202020204" pitchFamily="34" charset="0"/>
              </a:rPr>
              <a:t>Khách hàng được xác thực và liên kết với AP</a:t>
            </a:r>
            <a:endParaRPr lang="en-US" sz="1500" dirty="0">
              <a:solidFill>
                <a:prstClr val="black"/>
              </a:solidFill>
              <a:latin typeface="Calibri"/>
            </a:endParaRPr>
          </a:p>
        </p:txBody>
      </p:sp>
      <p:sp>
        <p:nvSpPr>
          <p:cNvPr id="7" name="Rectangle 6"/>
          <p:cNvSpPr/>
          <p:nvPr/>
        </p:nvSpPr>
        <p:spPr>
          <a:xfrm>
            <a:off x="6705600" y="2209801"/>
            <a:ext cx="2362200" cy="8630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dirty="0">
                <a:solidFill>
                  <a:prstClr val="black"/>
                </a:solidFill>
                <a:latin typeface="Calibri"/>
              </a:rPr>
              <a:t>Attacker </a:t>
            </a:r>
            <a:r>
              <a:rPr lang="en-US" sz="1500" dirty="0" err="1">
                <a:solidFill>
                  <a:prstClr val="black"/>
                </a:solidFill>
                <a:latin typeface="Calibri"/>
              </a:rPr>
              <a:t>gửi</a:t>
            </a:r>
            <a:r>
              <a:rPr lang="en-US" sz="1500" dirty="0">
                <a:solidFill>
                  <a:prstClr val="black"/>
                </a:solidFill>
                <a:latin typeface="Calibri"/>
              </a:rPr>
              <a:t> </a:t>
            </a:r>
            <a:r>
              <a:rPr lang="en-US" sz="1500" dirty="0" err="1">
                <a:solidFill>
                  <a:prstClr val="black"/>
                </a:solidFill>
                <a:latin typeface="Calibri"/>
              </a:rPr>
              <a:t>một</a:t>
            </a:r>
            <a:r>
              <a:rPr lang="en-US" sz="1500" dirty="0">
                <a:solidFill>
                  <a:prstClr val="black"/>
                </a:solidFill>
                <a:latin typeface="Calibri"/>
              </a:rPr>
              <a:t> </a:t>
            </a:r>
            <a:r>
              <a:rPr lang="en-US" sz="1500" dirty="0" err="1">
                <a:solidFill>
                  <a:prstClr val="black"/>
                </a:solidFill>
                <a:latin typeface="Calibri"/>
              </a:rPr>
              <a:t>gói</a:t>
            </a:r>
            <a:r>
              <a:rPr lang="en-US" sz="1500" dirty="0">
                <a:solidFill>
                  <a:prstClr val="black"/>
                </a:solidFill>
                <a:latin typeface="Calibri"/>
              </a:rPr>
              <a:t> </a:t>
            </a:r>
            <a:r>
              <a:rPr lang="en-US" sz="1500" dirty="0" err="1">
                <a:solidFill>
                  <a:prstClr val="black"/>
                </a:solidFill>
                <a:latin typeface="Calibri"/>
              </a:rPr>
              <a:t>Yêu</a:t>
            </a:r>
            <a:r>
              <a:rPr lang="en-US" sz="1500" dirty="0">
                <a:solidFill>
                  <a:prstClr val="black"/>
                </a:solidFill>
                <a:latin typeface="Calibri"/>
              </a:rPr>
              <a:t> </a:t>
            </a:r>
            <a:r>
              <a:rPr lang="en-US" sz="1500" dirty="0" err="1">
                <a:solidFill>
                  <a:prstClr val="black"/>
                </a:solidFill>
                <a:latin typeface="Calibri"/>
              </a:rPr>
              <a:t>cầu</a:t>
            </a:r>
            <a:r>
              <a:rPr lang="en-US" sz="1500" dirty="0">
                <a:solidFill>
                  <a:prstClr val="black"/>
                </a:solidFill>
                <a:latin typeface="Calibri"/>
              </a:rPr>
              <a:t> </a:t>
            </a:r>
            <a:r>
              <a:rPr lang="en-US" sz="1500" dirty="0" err="1">
                <a:solidFill>
                  <a:prstClr val="black"/>
                </a:solidFill>
                <a:latin typeface="Calibri"/>
              </a:rPr>
              <a:t>tách</a:t>
            </a:r>
            <a:r>
              <a:rPr lang="en-US" sz="1500" dirty="0">
                <a:solidFill>
                  <a:prstClr val="black"/>
                </a:solidFill>
                <a:latin typeface="Calibri"/>
              </a:rPr>
              <a:t> </a:t>
            </a:r>
            <a:r>
              <a:rPr lang="en-US" sz="1500" dirty="0" err="1">
                <a:solidFill>
                  <a:prstClr val="black"/>
                </a:solidFill>
                <a:latin typeface="Calibri"/>
              </a:rPr>
              <a:t>rời</a:t>
            </a:r>
            <a:r>
              <a:rPr lang="en-US" sz="1500" dirty="0">
                <a:solidFill>
                  <a:prstClr val="black"/>
                </a:solidFill>
                <a:latin typeface="Calibri"/>
              </a:rPr>
              <a:t> </a:t>
            </a:r>
            <a:r>
              <a:rPr lang="en-US" sz="1500" dirty="0" err="1">
                <a:solidFill>
                  <a:prstClr val="black"/>
                </a:solidFill>
                <a:latin typeface="Calibri"/>
              </a:rPr>
              <a:t>để</a:t>
            </a:r>
            <a:r>
              <a:rPr lang="en-US" sz="1500" dirty="0">
                <a:solidFill>
                  <a:prstClr val="black"/>
                </a:solidFill>
                <a:latin typeface="Calibri"/>
              </a:rPr>
              <a:t> </a:t>
            </a:r>
            <a:r>
              <a:rPr lang="en-US" sz="1500" dirty="0" err="1">
                <a:solidFill>
                  <a:prstClr val="black"/>
                </a:solidFill>
                <a:latin typeface="Calibri"/>
              </a:rPr>
              <a:t>lấy</a:t>
            </a:r>
            <a:r>
              <a:rPr lang="en-US" sz="1500" dirty="0">
                <a:solidFill>
                  <a:prstClr val="black"/>
                </a:solidFill>
                <a:latin typeface="Calibri"/>
              </a:rPr>
              <a:t> </a:t>
            </a:r>
            <a:r>
              <a:rPr lang="en-US" sz="1500" dirty="0" err="1">
                <a:solidFill>
                  <a:prstClr val="black"/>
                </a:solidFill>
                <a:latin typeface="Calibri"/>
              </a:rPr>
              <a:t>một</a:t>
            </a:r>
            <a:r>
              <a:rPr lang="en-US" sz="1500" dirty="0">
                <a:solidFill>
                  <a:prstClr val="black"/>
                </a:solidFill>
                <a:latin typeface="Calibri"/>
              </a:rPr>
              <a:t> </a:t>
            </a:r>
            <a:r>
              <a:rPr lang="en-US" sz="1500" dirty="0" err="1">
                <a:solidFill>
                  <a:prstClr val="black"/>
                </a:solidFill>
                <a:latin typeface="Calibri"/>
              </a:rPr>
              <a:t>cllent</a:t>
            </a:r>
            <a:r>
              <a:rPr lang="en-US" sz="1500" dirty="0">
                <a:solidFill>
                  <a:prstClr val="black"/>
                </a:solidFill>
                <a:latin typeface="Calibri"/>
              </a:rPr>
              <a:t> </a:t>
            </a:r>
            <a:r>
              <a:rPr lang="en-US" sz="1500" dirty="0" err="1">
                <a:solidFill>
                  <a:prstClr val="black"/>
                </a:solidFill>
                <a:latin typeface="Calibri"/>
              </a:rPr>
              <a:t>ngoại</a:t>
            </a:r>
            <a:r>
              <a:rPr lang="en-US" sz="1500" dirty="0">
                <a:solidFill>
                  <a:prstClr val="black"/>
                </a:solidFill>
                <a:latin typeface="Calibri"/>
              </a:rPr>
              <a:t> </a:t>
            </a:r>
            <a:r>
              <a:rPr lang="en-US" sz="1500" dirty="0" err="1">
                <a:solidFill>
                  <a:prstClr val="black"/>
                </a:solidFill>
                <a:latin typeface="Calibri"/>
              </a:rPr>
              <a:t>tuyến</a:t>
            </a:r>
            <a:endParaRPr lang="en-US" sz="1500" dirty="0">
              <a:solidFill>
                <a:prstClr val="black"/>
              </a:solidFill>
              <a:latin typeface="Calibri"/>
            </a:endParaRPr>
          </a:p>
        </p:txBody>
      </p:sp>
      <p:sp>
        <p:nvSpPr>
          <p:cNvPr id="8" name="Rectangle 7"/>
          <p:cNvSpPr/>
          <p:nvPr/>
        </p:nvSpPr>
        <p:spPr>
          <a:xfrm>
            <a:off x="3810001" y="2908810"/>
            <a:ext cx="1880617" cy="5201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dirty="0" err="1">
                <a:solidFill>
                  <a:prstClr val="black"/>
                </a:solidFill>
                <a:latin typeface="Calibri"/>
              </a:rPr>
              <a:t>Máy</a:t>
            </a:r>
            <a:r>
              <a:rPr lang="en-US" sz="1500" dirty="0">
                <a:solidFill>
                  <a:prstClr val="black"/>
                </a:solidFill>
                <a:latin typeface="Calibri"/>
              </a:rPr>
              <a:t> </a:t>
            </a:r>
            <a:r>
              <a:rPr lang="en-US" sz="1500" dirty="0" err="1">
                <a:solidFill>
                  <a:prstClr val="black"/>
                </a:solidFill>
                <a:latin typeface="Calibri"/>
              </a:rPr>
              <a:t>khách</a:t>
            </a:r>
            <a:r>
              <a:rPr lang="en-US" sz="1500" dirty="0">
                <a:solidFill>
                  <a:prstClr val="black"/>
                </a:solidFill>
                <a:latin typeface="Calibri"/>
              </a:rPr>
              <a:t> </a:t>
            </a:r>
            <a:r>
              <a:rPr lang="en-US" sz="1500" dirty="0" err="1">
                <a:solidFill>
                  <a:prstClr val="black"/>
                </a:solidFill>
                <a:latin typeface="Calibri"/>
              </a:rPr>
              <a:t>kết</a:t>
            </a:r>
            <a:r>
              <a:rPr lang="en-US" sz="1500" dirty="0">
                <a:solidFill>
                  <a:prstClr val="black"/>
                </a:solidFill>
                <a:latin typeface="Calibri"/>
              </a:rPr>
              <a:t> </a:t>
            </a:r>
            <a:r>
              <a:rPr lang="en-US" sz="1500" dirty="0" err="1">
                <a:solidFill>
                  <a:prstClr val="black"/>
                </a:solidFill>
                <a:latin typeface="Calibri"/>
              </a:rPr>
              <a:t>nối</a:t>
            </a:r>
            <a:r>
              <a:rPr lang="en-US" sz="1500" dirty="0">
                <a:solidFill>
                  <a:prstClr val="black"/>
                </a:solidFill>
                <a:latin typeface="Calibri"/>
              </a:rPr>
              <a:t> </a:t>
            </a:r>
            <a:r>
              <a:rPr lang="en-US" sz="1500" dirty="0" err="1">
                <a:solidFill>
                  <a:prstClr val="black"/>
                </a:solidFill>
                <a:latin typeface="Calibri"/>
              </a:rPr>
              <a:t>với</a:t>
            </a:r>
            <a:r>
              <a:rPr lang="en-US" sz="1500" dirty="0">
                <a:solidFill>
                  <a:prstClr val="black"/>
                </a:solidFill>
                <a:latin typeface="Calibri"/>
              </a:rPr>
              <a:t> </a:t>
            </a:r>
            <a:r>
              <a:rPr lang="en-US" sz="1500" dirty="0" err="1">
                <a:solidFill>
                  <a:prstClr val="black"/>
                </a:solidFill>
                <a:latin typeface="Calibri"/>
              </a:rPr>
              <a:t>mạng</a:t>
            </a:r>
            <a:endParaRPr lang="en-US" sz="1500" dirty="0">
              <a:solidFill>
                <a:prstClr val="black"/>
              </a:solidFill>
              <a:latin typeface="Calibri"/>
            </a:endParaRPr>
          </a:p>
        </p:txBody>
      </p:sp>
      <p:sp>
        <p:nvSpPr>
          <p:cNvPr id="9" name="Rectangle 8"/>
          <p:cNvSpPr/>
          <p:nvPr/>
        </p:nvSpPr>
        <p:spPr>
          <a:xfrm>
            <a:off x="3279903" y="3594609"/>
            <a:ext cx="3044697" cy="5201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500" dirty="0">
                <a:solidFill>
                  <a:prstClr val="black"/>
                </a:solidFill>
                <a:latin typeface="Arial" panose="020B0604020202020204" pitchFamily="34" charset="0"/>
              </a:rPr>
              <a:t>Máy khách vẫn được xác thực nhưng lâu hơn liên kết với AP</a:t>
            </a:r>
            <a:endParaRPr lang="en-US" sz="1500" dirty="0">
              <a:solidFill>
                <a:prstClr val="black"/>
              </a:solidFill>
              <a:latin typeface="Calibri"/>
            </a:endParaRPr>
          </a:p>
        </p:txBody>
      </p:sp>
      <p:sp>
        <p:nvSpPr>
          <p:cNvPr id="10" name="Rectangle 9"/>
          <p:cNvSpPr/>
          <p:nvPr/>
        </p:nvSpPr>
        <p:spPr>
          <a:xfrm>
            <a:off x="3581400" y="4572000"/>
            <a:ext cx="2590800" cy="685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500" dirty="0">
                <a:solidFill>
                  <a:prstClr val="black"/>
                </a:solidFill>
                <a:latin typeface="Arial" panose="020B0604020202020204" pitchFamily="34" charset="0"/>
              </a:rPr>
              <a:t>Khách hàng được xác thực và liên kết với AP</a:t>
            </a:r>
            <a:endParaRPr lang="en-US" sz="1500" dirty="0">
              <a:solidFill>
                <a:prstClr val="black"/>
              </a:solidFill>
              <a:latin typeface="Calibri"/>
            </a:endParaRPr>
          </a:p>
        </p:txBody>
      </p:sp>
      <p:sp>
        <p:nvSpPr>
          <p:cNvPr id="11" name="Rectangle 10"/>
          <p:cNvSpPr/>
          <p:nvPr/>
        </p:nvSpPr>
        <p:spPr>
          <a:xfrm>
            <a:off x="7260612" y="5625592"/>
            <a:ext cx="1905000" cy="85140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dirty="0">
                <a:solidFill>
                  <a:prstClr val="black"/>
                </a:solidFill>
                <a:latin typeface="Calibri"/>
              </a:rPr>
              <a:t>Attacker </a:t>
            </a:r>
            <a:r>
              <a:rPr lang="en-US" sz="1500" dirty="0" err="1">
                <a:solidFill>
                  <a:prstClr val="black"/>
                </a:solidFill>
                <a:latin typeface="Calibri"/>
              </a:rPr>
              <a:t>gửi</a:t>
            </a:r>
            <a:r>
              <a:rPr lang="en-US" sz="1500" dirty="0">
                <a:solidFill>
                  <a:prstClr val="black"/>
                </a:solidFill>
                <a:latin typeface="Calibri"/>
              </a:rPr>
              <a:t> </a:t>
            </a:r>
            <a:r>
              <a:rPr lang="en-US" sz="1500" dirty="0" err="1">
                <a:solidFill>
                  <a:prstClr val="black"/>
                </a:solidFill>
                <a:latin typeface="Calibri"/>
              </a:rPr>
              <a:t>gói</a:t>
            </a:r>
            <a:r>
              <a:rPr lang="en-US" sz="1500" dirty="0">
                <a:solidFill>
                  <a:prstClr val="black"/>
                </a:solidFill>
                <a:latin typeface="Calibri"/>
              </a:rPr>
              <a:t> </a:t>
            </a:r>
            <a:r>
              <a:rPr lang="en-US" sz="1500" dirty="0" err="1">
                <a:solidFill>
                  <a:prstClr val="black"/>
                </a:solidFill>
                <a:latin typeface="Calibri"/>
              </a:rPr>
              <a:t>Yêu</a:t>
            </a:r>
            <a:r>
              <a:rPr lang="en-US" sz="1500" dirty="0">
                <a:solidFill>
                  <a:prstClr val="black"/>
                </a:solidFill>
                <a:latin typeface="Calibri"/>
              </a:rPr>
              <a:t> </a:t>
            </a:r>
            <a:r>
              <a:rPr lang="en-US" sz="1500" dirty="0" err="1">
                <a:solidFill>
                  <a:prstClr val="black"/>
                </a:solidFill>
                <a:latin typeface="Calibri"/>
              </a:rPr>
              <a:t>cầu</a:t>
            </a:r>
            <a:r>
              <a:rPr lang="en-US" sz="1500" dirty="0">
                <a:solidFill>
                  <a:prstClr val="black"/>
                </a:solidFill>
                <a:latin typeface="Calibri"/>
              </a:rPr>
              <a:t> </a:t>
            </a:r>
            <a:r>
              <a:rPr lang="en-US" sz="1500" dirty="0" err="1">
                <a:solidFill>
                  <a:prstClr val="black"/>
                </a:solidFill>
                <a:latin typeface="Calibri"/>
              </a:rPr>
              <a:t>xác</a:t>
            </a:r>
            <a:r>
              <a:rPr lang="en-US" sz="1500" dirty="0">
                <a:solidFill>
                  <a:prstClr val="black"/>
                </a:solidFill>
                <a:latin typeface="Calibri"/>
              </a:rPr>
              <a:t> </a:t>
            </a:r>
            <a:r>
              <a:rPr lang="en-US" sz="1500" dirty="0" err="1">
                <a:solidFill>
                  <a:prstClr val="black"/>
                </a:solidFill>
                <a:latin typeface="Calibri"/>
              </a:rPr>
              <a:t>nhận</a:t>
            </a:r>
            <a:r>
              <a:rPr lang="en-US" sz="1500" dirty="0">
                <a:solidFill>
                  <a:prstClr val="black"/>
                </a:solidFill>
                <a:latin typeface="Calibri"/>
              </a:rPr>
              <a:t> </a:t>
            </a:r>
            <a:r>
              <a:rPr lang="en-US" sz="1500" dirty="0" err="1">
                <a:solidFill>
                  <a:prstClr val="black"/>
                </a:solidFill>
                <a:latin typeface="Calibri"/>
              </a:rPr>
              <a:t>để</a:t>
            </a:r>
            <a:r>
              <a:rPr lang="en-US" sz="1500" dirty="0">
                <a:solidFill>
                  <a:prstClr val="black"/>
                </a:solidFill>
                <a:latin typeface="Calibri"/>
              </a:rPr>
              <a:t> </a:t>
            </a:r>
            <a:r>
              <a:rPr lang="en-US" sz="1500" dirty="0" err="1">
                <a:solidFill>
                  <a:prstClr val="black"/>
                </a:solidFill>
                <a:latin typeface="Calibri"/>
              </a:rPr>
              <a:t>nhận</a:t>
            </a:r>
            <a:r>
              <a:rPr lang="en-US" sz="1500" dirty="0">
                <a:solidFill>
                  <a:prstClr val="black"/>
                </a:solidFill>
                <a:latin typeface="Calibri"/>
              </a:rPr>
              <a:t> </a:t>
            </a:r>
            <a:r>
              <a:rPr lang="en-US" sz="1500" dirty="0" err="1">
                <a:solidFill>
                  <a:prstClr val="black"/>
                </a:solidFill>
                <a:latin typeface="Calibri"/>
              </a:rPr>
              <a:t>một</a:t>
            </a:r>
            <a:r>
              <a:rPr lang="en-US" sz="1500" dirty="0">
                <a:solidFill>
                  <a:prstClr val="black"/>
                </a:solidFill>
                <a:latin typeface="Calibri"/>
              </a:rPr>
              <a:t> </a:t>
            </a:r>
            <a:r>
              <a:rPr lang="en-US" sz="1500" dirty="0" err="1">
                <a:solidFill>
                  <a:prstClr val="black"/>
                </a:solidFill>
                <a:latin typeface="Calibri"/>
              </a:rPr>
              <a:t>khách</a:t>
            </a:r>
            <a:r>
              <a:rPr lang="en-US" sz="1500" dirty="0">
                <a:solidFill>
                  <a:prstClr val="black"/>
                </a:solidFill>
                <a:latin typeface="Calibri"/>
              </a:rPr>
              <a:t> </a:t>
            </a:r>
            <a:r>
              <a:rPr lang="en-US" sz="1500" dirty="0" err="1">
                <a:solidFill>
                  <a:prstClr val="black"/>
                </a:solidFill>
                <a:latin typeface="Calibri"/>
              </a:rPr>
              <a:t>hàng</a:t>
            </a:r>
            <a:r>
              <a:rPr lang="en-US" sz="1500" dirty="0">
                <a:solidFill>
                  <a:prstClr val="black"/>
                </a:solidFill>
                <a:latin typeface="Calibri"/>
              </a:rPr>
              <a:t> </a:t>
            </a:r>
            <a:r>
              <a:rPr lang="en-US" sz="1500" dirty="0" err="1">
                <a:solidFill>
                  <a:prstClr val="black"/>
                </a:solidFill>
                <a:latin typeface="Calibri"/>
              </a:rPr>
              <a:t>ngoại</a:t>
            </a:r>
            <a:r>
              <a:rPr lang="en-US" sz="1500" dirty="0">
                <a:solidFill>
                  <a:prstClr val="black"/>
                </a:solidFill>
                <a:latin typeface="Calibri"/>
              </a:rPr>
              <a:t> </a:t>
            </a:r>
            <a:r>
              <a:rPr lang="en-US" sz="1500" dirty="0" err="1">
                <a:solidFill>
                  <a:prstClr val="black"/>
                </a:solidFill>
                <a:latin typeface="Calibri"/>
              </a:rPr>
              <a:t>tuyến</a:t>
            </a:r>
            <a:endParaRPr lang="en-US" sz="1500" dirty="0">
              <a:solidFill>
                <a:prstClr val="black"/>
              </a:solidFill>
              <a:latin typeface="Calibri"/>
            </a:endParaRPr>
          </a:p>
        </p:txBody>
      </p:sp>
      <p:sp>
        <p:nvSpPr>
          <p:cNvPr id="12" name="Rectangle 11"/>
          <p:cNvSpPr/>
          <p:nvPr/>
        </p:nvSpPr>
        <p:spPr>
          <a:xfrm>
            <a:off x="2819402" y="5867401"/>
            <a:ext cx="2209799" cy="5784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vi-VN" sz="1300" dirty="0">
                <a:solidFill>
                  <a:prstClr val="black"/>
                </a:solidFill>
                <a:latin typeface="Arial" panose="020B0604020202020204" pitchFamily="34" charset="0"/>
              </a:rPr>
              <a:t>Khách hàng không còn được xác thực hoặc liên kết với AP</a:t>
            </a:r>
            <a:endParaRPr lang="en-US" sz="1300" dirty="0">
              <a:solidFill>
                <a:prstClr val="black"/>
              </a:solidFill>
              <a:latin typeface="Calibri"/>
            </a:endParaRPr>
          </a:p>
        </p:txBody>
      </p:sp>
    </p:spTree>
    <p:extLst>
      <p:ext uri="{BB962C8B-B14F-4D97-AF65-F5344CB8AC3E}">
        <p14:creationId xmlns:p14="http://schemas.microsoft.com/office/powerpoint/2010/main" val="35505666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4" name="object 4"/>
          <p:cNvSpPr/>
          <p:nvPr/>
        </p:nvSpPr>
        <p:spPr>
          <a:xfrm>
            <a:off x="5925357" y="1"/>
            <a:ext cx="4742642" cy="599949"/>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56</a:t>
            </a:fld>
            <a:endParaRPr dirty="0"/>
          </a:p>
        </p:txBody>
      </p:sp>
      <p:sp>
        <p:nvSpPr>
          <p:cNvPr id="10" name="Rectangle 9"/>
          <p:cNvSpPr/>
          <p:nvPr/>
        </p:nvSpPr>
        <p:spPr>
          <a:xfrm>
            <a:off x="1949081" y="2191275"/>
            <a:ext cx="2826489" cy="17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dirty="0">
                <a:solidFill>
                  <a:prstClr val="white"/>
                </a:solidFill>
                <a:latin typeface="Arial" panose="020B0604020202020204" pitchFamily="34" charset="0"/>
              </a:rPr>
              <a:t>Kẻ tấn công </a:t>
            </a:r>
            <a:r>
              <a:rPr lang="en-US" dirty="0" err="1">
                <a:solidFill>
                  <a:prstClr val="white"/>
                </a:solidFill>
                <a:latin typeface="Calibri"/>
              </a:rPr>
              <a:t>thu</a:t>
            </a:r>
            <a:r>
              <a:rPr lang="en-US" dirty="0">
                <a:solidFill>
                  <a:prstClr val="white"/>
                </a:solidFill>
                <a:latin typeface="Calibri"/>
              </a:rPr>
              <a:t> </a:t>
            </a:r>
            <a:r>
              <a:rPr lang="en-US" dirty="0" err="1">
                <a:solidFill>
                  <a:prstClr val="white"/>
                </a:solidFill>
                <a:latin typeface="Calibri"/>
              </a:rPr>
              <a:t>thập</a:t>
            </a:r>
            <a:r>
              <a:rPr lang="en-US" dirty="0">
                <a:solidFill>
                  <a:prstClr val="white"/>
                </a:solidFill>
                <a:latin typeface="Calibri"/>
              </a:rPr>
              <a:t> </a:t>
            </a:r>
            <a:r>
              <a:rPr lang="vi-VN" dirty="0">
                <a:solidFill>
                  <a:prstClr val="white"/>
                </a:solidFill>
                <a:latin typeface="Arial" panose="020B0604020202020204" pitchFamily="34" charset="0"/>
              </a:rPr>
              <a:t>các thông số không dây của nạn nhân trong địa chỉ MAC, ESSID / 8SSID, số lượng kênh)</a:t>
            </a:r>
            <a:endParaRPr lang="en-US" dirty="0">
              <a:solidFill>
                <a:prstClr val="white"/>
              </a:solidFill>
              <a:latin typeface="Calibri"/>
            </a:endParaRPr>
          </a:p>
        </p:txBody>
      </p:sp>
      <p:sp>
        <p:nvSpPr>
          <p:cNvPr id="11" name="Rectangle 10"/>
          <p:cNvSpPr/>
          <p:nvPr/>
        </p:nvSpPr>
        <p:spPr>
          <a:xfrm>
            <a:off x="5004171" y="2191276"/>
            <a:ext cx="2492005" cy="1783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latin typeface="Calibri"/>
              </a:rPr>
              <a:t>Gửi</a:t>
            </a:r>
            <a:r>
              <a:rPr lang="en-US" dirty="0">
                <a:solidFill>
                  <a:prstClr val="white"/>
                </a:solidFill>
                <a:latin typeface="Calibri"/>
              </a:rPr>
              <a:t> </a:t>
            </a:r>
            <a:r>
              <a:rPr lang="en-US" dirty="0" err="1">
                <a:solidFill>
                  <a:prstClr val="white"/>
                </a:solidFill>
                <a:latin typeface="Calibri"/>
              </a:rPr>
              <a:t>yêu</a:t>
            </a:r>
            <a:r>
              <a:rPr lang="en-US" dirty="0">
                <a:solidFill>
                  <a:prstClr val="white"/>
                </a:solidFill>
                <a:latin typeface="Calibri"/>
              </a:rPr>
              <a:t> </a:t>
            </a:r>
            <a:r>
              <a:rPr lang="en-US" dirty="0" err="1">
                <a:solidFill>
                  <a:prstClr val="white"/>
                </a:solidFill>
                <a:latin typeface="Calibri"/>
              </a:rPr>
              <a:t>cầu</a:t>
            </a:r>
            <a:r>
              <a:rPr lang="en-US" dirty="0">
                <a:solidFill>
                  <a:prstClr val="white"/>
                </a:solidFill>
                <a:latin typeface="Calibri"/>
              </a:rPr>
              <a:t> DEAUTH </a:t>
            </a:r>
            <a:r>
              <a:rPr lang="en-US" dirty="0" err="1">
                <a:solidFill>
                  <a:prstClr val="white"/>
                </a:solidFill>
                <a:latin typeface="Calibri"/>
              </a:rPr>
              <a:t>cho</a:t>
            </a:r>
            <a:r>
              <a:rPr lang="en-US" dirty="0">
                <a:solidFill>
                  <a:prstClr val="white"/>
                </a:solidFill>
                <a:latin typeface="Calibri"/>
              </a:rPr>
              <a:t> </a:t>
            </a:r>
            <a:r>
              <a:rPr lang="en-US" dirty="0" err="1">
                <a:solidFill>
                  <a:prstClr val="white"/>
                </a:solidFill>
                <a:latin typeface="Calibri"/>
              </a:rPr>
              <a:t>nạn</a:t>
            </a:r>
            <a:r>
              <a:rPr lang="en-US" dirty="0">
                <a:solidFill>
                  <a:prstClr val="white"/>
                </a:solidFill>
                <a:latin typeface="Calibri"/>
              </a:rPr>
              <a:t> </a:t>
            </a:r>
            <a:r>
              <a:rPr lang="en-US" dirty="0" err="1">
                <a:solidFill>
                  <a:prstClr val="white"/>
                </a:solidFill>
                <a:latin typeface="Calibri"/>
              </a:rPr>
              <a:t>nhân</a:t>
            </a:r>
            <a:r>
              <a:rPr lang="en-US" dirty="0">
                <a:solidFill>
                  <a:prstClr val="white"/>
                </a:solidFill>
                <a:latin typeface="Calibri"/>
              </a:rPr>
              <a:t> </a:t>
            </a:r>
            <a:r>
              <a:rPr lang="en-US" dirty="0" err="1">
                <a:solidFill>
                  <a:prstClr val="white"/>
                </a:solidFill>
                <a:latin typeface="Calibri"/>
              </a:rPr>
              <a:t>với</a:t>
            </a:r>
            <a:r>
              <a:rPr lang="en-US" dirty="0">
                <a:solidFill>
                  <a:prstClr val="white"/>
                </a:solidFill>
                <a:latin typeface="Calibri"/>
              </a:rPr>
              <a:t> </a:t>
            </a:r>
            <a:r>
              <a:rPr lang="en-US" dirty="0" err="1">
                <a:solidFill>
                  <a:prstClr val="white"/>
                </a:solidFill>
                <a:latin typeface="Calibri"/>
              </a:rPr>
              <a:t>địa</a:t>
            </a:r>
            <a:r>
              <a:rPr lang="en-US" dirty="0">
                <a:solidFill>
                  <a:prstClr val="white"/>
                </a:solidFill>
                <a:latin typeface="Calibri"/>
              </a:rPr>
              <a:t> </a:t>
            </a:r>
            <a:r>
              <a:rPr lang="en-US" dirty="0" err="1">
                <a:solidFill>
                  <a:prstClr val="white"/>
                </a:solidFill>
                <a:latin typeface="Calibri"/>
              </a:rPr>
              <a:t>chỉ</a:t>
            </a:r>
            <a:r>
              <a:rPr lang="en-US" dirty="0">
                <a:solidFill>
                  <a:prstClr val="white"/>
                </a:solidFill>
                <a:latin typeface="Calibri"/>
              </a:rPr>
              <a:t> </a:t>
            </a:r>
            <a:r>
              <a:rPr lang="en-US" dirty="0" err="1">
                <a:solidFill>
                  <a:prstClr val="white"/>
                </a:solidFill>
                <a:latin typeface="Calibri"/>
              </a:rPr>
              <a:t>nguồn</a:t>
            </a:r>
            <a:r>
              <a:rPr lang="en-US" dirty="0">
                <a:solidFill>
                  <a:prstClr val="white"/>
                </a:solidFill>
                <a:latin typeface="Calibri"/>
              </a:rPr>
              <a:t> </a:t>
            </a:r>
            <a:r>
              <a:rPr lang="en-US" dirty="0" err="1">
                <a:solidFill>
                  <a:prstClr val="white"/>
                </a:solidFill>
                <a:latin typeface="Calibri"/>
              </a:rPr>
              <a:t>giả</a:t>
            </a:r>
            <a:r>
              <a:rPr lang="en-US" dirty="0">
                <a:solidFill>
                  <a:prstClr val="white"/>
                </a:solidFill>
                <a:latin typeface="Calibri"/>
              </a:rPr>
              <a:t> </a:t>
            </a:r>
            <a:r>
              <a:rPr lang="en-US" dirty="0" err="1">
                <a:solidFill>
                  <a:prstClr val="white"/>
                </a:solidFill>
                <a:latin typeface="Calibri"/>
              </a:rPr>
              <a:t>mạo</a:t>
            </a:r>
            <a:r>
              <a:rPr lang="en-US" dirty="0">
                <a:solidFill>
                  <a:prstClr val="white"/>
                </a:solidFill>
                <a:latin typeface="Calibri"/>
              </a:rPr>
              <a:t> </a:t>
            </a:r>
            <a:r>
              <a:rPr lang="en-US" dirty="0" err="1">
                <a:solidFill>
                  <a:prstClr val="white"/>
                </a:solidFill>
                <a:latin typeface="Calibri"/>
              </a:rPr>
              <a:t>của</a:t>
            </a:r>
            <a:r>
              <a:rPr lang="en-US" dirty="0">
                <a:solidFill>
                  <a:prstClr val="white"/>
                </a:solidFill>
                <a:latin typeface="Calibri"/>
              </a:rPr>
              <a:t> AP </a:t>
            </a:r>
            <a:r>
              <a:rPr lang="en-US" dirty="0" err="1">
                <a:solidFill>
                  <a:prstClr val="white"/>
                </a:solidFill>
                <a:latin typeface="Calibri"/>
              </a:rPr>
              <a:t>của</a:t>
            </a:r>
            <a:r>
              <a:rPr lang="en-US" dirty="0">
                <a:solidFill>
                  <a:prstClr val="white"/>
                </a:solidFill>
                <a:latin typeface="Calibri"/>
              </a:rPr>
              <a:t> </a:t>
            </a:r>
            <a:r>
              <a:rPr lang="en-US" dirty="0" err="1">
                <a:solidFill>
                  <a:prstClr val="white"/>
                </a:solidFill>
                <a:latin typeface="Calibri"/>
              </a:rPr>
              <a:t>nạn</a:t>
            </a:r>
            <a:r>
              <a:rPr lang="en-US" dirty="0">
                <a:solidFill>
                  <a:prstClr val="white"/>
                </a:solidFill>
                <a:latin typeface="Calibri"/>
              </a:rPr>
              <a:t> </a:t>
            </a:r>
            <a:r>
              <a:rPr lang="en-US" dirty="0" err="1">
                <a:solidFill>
                  <a:prstClr val="white"/>
                </a:solidFill>
                <a:latin typeface="Calibri"/>
              </a:rPr>
              <a:t>nhân</a:t>
            </a:r>
            <a:endParaRPr lang="en-US" dirty="0">
              <a:solidFill>
                <a:prstClr val="white"/>
              </a:solidFill>
              <a:latin typeface="Calibri"/>
            </a:endParaRPr>
          </a:p>
        </p:txBody>
      </p:sp>
      <p:sp>
        <p:nvSpPr>
          <p:cNvPr id="12" name="Rectangle 11"/>
          <p:cNvSpPr/>
          <p:nvPr/>
        </p:nvSpPr>
        <p:spPr>
          <a:xfrm>
            <a:off x="7816643" y="2165967"/>
            <a:ext cx="2770534" cy="1808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latin typeface="Calibri"/>
              </a:rPr>
              <a:t>Nạn</a:t>
            </a:r>
            <a:r>
              <a:rPr lang="en-US" dirty="0">
                <a:solidFill>
                  <a:prstClr val="white"/>
                </a:solidFill>
                <a:latin typeface="Calibri"/>
              </a:rPr>
              <a:t> </a:t>
            </a:r>
            <a:r>
              <a:rPr lang="en-US" dirty="0" err="1">
                <a:solidFill>
                  <a:prstClr val="white"/>
                </a:solidFill>
                <a:latin typeface="Calibri"/>
              </a:rPr>
              <a:t>nhân</a:t>
            </a:r>
            <a:r>
              <a:rPr lang="en-US" dirty="0">
                <a:solidFill>
                  <a:prstClr val="white"/>
                </a:solidFill>
                <a:latin typeface="Calibri"/>
              </a:rPr>
              <a:t> </a:t>
            </a:r>
            <a:r>
              <a:rPr lang="en-US" dirty="0" err="1">
                <a:solidFill>
                  <a:prstClr val="white"/>
                </a:solidFill>
                <a:latin typeface="Calibri"/>
              </a:rPr>
              <a:t>bị</a:t>
            </a:r>
            <a:r>
              <a:rPr lang="en-US" dirty="0">
                <a:solidFill>
                  <a:prstClr val="white"/>
                </a:solidFill>
                <a:latin typeface="Calibri"/>
              </a:rPr>
              <a:t> </a:t>
            </a:r>
            <a:r>
              <a:rPr lang="en-US" dirty="0" err="1">
                <a:solidFill>
                  <a:prstClr val="white"/>
                </a:solidFill>
                <a:latin typeface="Calibri"/>
              </a:rPr>
              <a:t>hủy</a:t>
            </a:r>
            <a:r>
              <a:rPr lang="en-US" dirty="0">
                <a:solidFill>
                  <a:prstClr val="white"/>
                </a:solidFill>
                <a:latin typeface="Calibri"/>
              </a:rPr>
              <a:t> </a:t>
            </a:r>
            <a:r>
              <a:rPr lang="en-US" dirty="0" err="1">
                <a:solidFill>
                  <a:prstClr val="white"/>
                </a:solidFill>
                <a:latin typeface="Calibri"/>
              </a:rPr>
              <a:t>cấp</a:t>
            </a:r>
            <a:r>
              <a:rPr lang="en-US" dirty="0">
                <a:solidFill>
                  <a:prstClr val="white"/>
                </a:solidFill>
                <a:latin typeface="Calibri"/>
              </a:rPr>
              <a:t> </a:t>
            </a:r>
            <a:r>
              <a:rPr lang="en-US" dirty="0" err="1">
                <a:solidFill>
                  <a:prstClr val="white"/>
                </a:solidFill>
                <a:latin typeface="Calibri"/>
              </a:rPr>
              <a:t>phép</a:t>
            </a:r>
            <a:r>
              <a:rPr lang="en-US" dirty="0">
                <a:solidFill>
                  <a:prstClr val="white"/>
                </a:solidFill>
                <a:latin typeface="Calibri"/>
              </a:rPr>
              <a:t> </a:t>
            </a:r>
            <a:r>
              <a:rPr lang="en-US" dirty="0" err="1">
                <a:solidFill>
                  <a:prstClr val="white"/>
                </a:solidFill>
                <a:latin typeface="Calibri"/>
              </a:rPr>
              <a:t>và</a:t>
            </a:r>
            <a:r>
              <a:rPr lang="en-US" dirty="0">
                <a:solidFill>
                  <a:prstClr val="white"/>
                </a:solidFill>
                <a:latin typeface="Calibri"/>
              </a:rPr>
              <a:t> </a:t>
            </a:r>
            <a:r>
              <a:rPr lang="en-US" dirty="0" err="1">
                <a:solidFill>
                  <a:prstClr val="white"/>
                </a:solidFill>
                <a:latin typeface="Calibri"/>
              </a:rPr>
              <a:t>bắt</a:t>
            </a:r>
            <a:r>
              <a:rPr lang="en-US" dirty="0">
                <a:solidFill>
                  <a:prstClr val="white"/>
                </a:solidFill>
                <a:latin typeface="Calibri"/>
              </a:rPr>
              <a:t> </a:t>
            </a:r>
            <a:r>
              <a:rPr lang="en-US" dirty="0" err="1">
                <a:solidFill>
                  <a:prstClr val="white"/>
                </a:solidFill>
                <a:latin typeface="Calibri"/>
              </a:rPr>
              <a:t>đầu</a:t>
            </a:r>
            <a:r>
              <a:rPr lang="en-US" dirty="0">
                <a:solidFill>
                  <a:prstClr val="white"/>
                </a:solidFill>
                <a:latin typeface="Calibri"/>
              </a:rPr>
              <a:t> </a:t>
            </a:r>
            <a:r>
              <a:rPr lang="en-US" dirty="0" err="1">
                <a:solidFill>
                  <a:prstClr val="white"/>
                </a:solidFill>
                <a:latin typeface="Calibri"/>
              </a:rPr>
              <a:t>tìm</a:t>
            </a:r>
            <a:r>
              <a:rPr lang="en-US" dirty="0">
                <a:solidFill>
                  <a:prstClr val="white"/>
                </a:solidFill>
                <a:latin typeface="Calibri"/>
              </a:rPr>
              <a:t> </a:t>
            </a:r>
            <a:r>
              <a:rPr lang="en-US" dirty="0" err="1">
                <a:solidFill>
                  <a:prstClr val="white"/>
                </a:solidFill>
                <a:latin typeface="Calibri"/>
              </a:rPr>
              <a:t>kiếm</a:t>
            </a:r>
            <a:r>
              <a:rPr lang="en-US" dirty="0">
                <a:solidFill>
                  <a:prstClr val="white"/>
                </a:solidFill>
                <a:latin typeface="Calibri"/>
              </a:rPr>
              <a:t> </a:t>
            </a:r>
            <a:r>
              <a:rPr lang="en-US" dirty="0" err="1">
                <a:solidFill>
                  <a:prstClr val="white"/>
                </a:solidFill>
                <a:latin typeface="Calibri"/>
              </a:rPr>
              <a:t>tất</a:t>
            </a:r>
            <a:r>
              <a:rPr lang="en-US" dirty="0">
                <a:solidFill>
                  <a:prstClr val="white"/>
                </a:solidFill>
                <a:latin typeface="Calibri"/>
              </a:rPr>
              <a:t> </a:t>
            </a:r>
            <a:r>
              <a:rPr lang="en-US" dirty="0" err="1">
                <a:solidFill>
                  <a:prstClr val="white"/>
                </a:solidFill>
                <a:latin typeface="Calibri"/>
              </a:rPr>
              <a:t>cả</a:t>
            </a:r>
            <a:r>
              <a:rPr lang="en-US" dirty="0">
                <a:solidFill>
                  <a:prstClr val="white"/>
                </a:solidFill>
                <a:latin typeface="Calibri"/>
              </a:rPr>
              <a:t> </a:t>
            </a:r>
            <a:r>
              <a:rPr lang="en-US" dirty="0" err="1">
                <a:solidFill>
                  <a:prstClr val="white"/>
                </a:solidFill>
                <a:latin typeface="Calibri"/>
              </a:rPr>
              <a:t>các</a:t>
            </a:r>
            <a:r>
              <a:rPr lang="en-US" dirty="0">
                <a:solidFill>
                  <a:prstClr val="white"/>
                </a:solidFill>
                <a:latin typeface="Calibri"/>
              </a:rPr>
              <a:t> </a:t>
            </a:r>
            <a:r>
              <a:rPr lang="en-US" dirty="0" err="1">
                <a:solidFill>
                  <a:prstClr val="white"/>
                </a:solidFill>
                <a:latin typeface="Calibri"/>
              </a:rPr>
              <a:t>kênh</a:t>
            </a:r>
            <a:r>
              <a:rPr lang="en-US" dirty="0">
                <a:solidFill>
                  <a:prstClr val="white"/>
                </a:solidFill>
                <a:latin typeface="Calibri"/>
              </a:rPr>
              <a:t> </a:t>
            </a:r>
            <a:r>
              <a:rPr lang="en-US" dirty="0" err="1">
                <a:solidFill>
                  <a:prstClr val="white"/>
                </a:solidFill>
                <a:latin typeface="Calibri"/>
              </a:rPr>
              <a:t>cho</a:t>
            </a:r>
            <a:r>
              <a:rPr lang="en-US" dirty="0">
                <a:solidFill>
                  <a:prstClr val="white"/>
                </a:solidFill>
                <a:latin typeface="Calibri"/>
              </a:rPr>
              <a:t> </a:t>
            </a:r>
            <a:r>
              <a:rPr lang="en-US" dirty="0" err="1">
                <a:solidFill>
                  <a:prstClr val="white"/>
                </a:solidFill>
                <a:latin typeface="Calibri"/>
              </a:rPr>
              <a:t>một</a:t>
            </a:r>
            <a:r>
              <a:rPr lang="en-US" dirty="0">
                <a:solidFill>
                  <a:prstClr val="white"/>
                </a:solidFill>
                <a:latin typeface="Calibri"/>
              </a:rPr>
              <a:t> AP </a:t>
            </a:r>
            <a:r>
              <a:rPr lang="en-US" dirty="0" err="1">
                <a:solidFill>
                  <a:prstClr val="white"/>
                </a:solidFill>
                <a:latin typeface="Calibri"/>
              </a:rPr>
              <a:t>hợp</a:t>
            </a:r>
            <a:r>
              <a:rPr lang="en-US" dirty="0">
                <a:solidFill>
                  <a:prstClr val="white"/>
                </a:solidFill>
                <a:latin typeface="Calibri"/>
              </a:rPr>
              <a:t> </a:t>
            </a:r>
            <a:r>
              <a:rPr lang="en-US" dirty="0" err="1">
                <a:solidFill>
                  <a:prstClr val="white"/>
                </a:solidFill>
                <a:latin typeface="Calibri"/>
              </a:rPr>
              <a:t>lệ</a:t>
            </a:r>
            <a:r>
              <a:rPr lang="en-US" dirty="0">
                <a:solidFill>
                  <a:prstClr val="white"/>
                </a:solidFill>
                <a:latin typeface="Calibri"/>
              </a:rPr>
              <a:t> </a:t>
            </a:r>
            <a:r>
              <a:rPr lang="en-US" dirty="0" err="1">
                <a:solidFill>
                  <a:prstClr val="white"/>
                </a:solidFill>
                <a:latin typeface="Calibri"/>
              </a:rPr>
              <a:t>mới</a:t>
            </a:r>
            <a:endParaRPr lang="en-US" dirty="0">
              <a:solidFill>
                <a:prstClr val="white"/>
              </a:solidFill>
              <a:latin typeface="Calibri"/>
            </a:endParaRPr>
          </a:p>
        </p:txBody>
      </p:sp>
      <p:sp>
        <p:nvSpPr>
          <p:cNvPr id="13" name="Rectangle 12"/>
          <p:cNvSpPr/>
          <p:nvPr/>
        </p:nvSpPr>
        <p:spPr>
          <a:xfrm>
            <a:off x="1949081" y="4153837"/>
            <a:ext cx="2826489" cy="19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Attacker </a:t>
            </a:r>
            <a:r>
              <a:rPr lang="en-US" dirty="0" err="1">
                <a:solidFill>
                  <a:prstClr val="white"/>
                </a:solidFill>
                <a:latin typeface="Calibri"/>
              </a:rPr>
              <a:t>đặt</a:t>
            </a:r>
            <a:r>
              <a:rPr lang="en-US" dirty="0">
                <a:solidFill>
                  <a:prstClr val="white"/>
                </a:solidFill>
                <a:latin typeface="Calibri"/>
              </a:rPr>
              <a:t> AP </a:t>
            </a:r>
            <a:r>
              <a:rPr lang="en-US" dirty="0" err="1">
                <a:solidFill>
                  <a:prstClr val="white"/>
                </a:solidFill>
                <a:latin typeface="Calibri"/>
              </a:rPr>
              <a:t>giả</a:t>
            </a:r>
            <a:r>
              <a:rPr lang="en-US" dirty="0">
                <a:solidFill>
                  <a:prstClr val="white"/>
                </a:solidFill>
                <a:latin typeface="Calibri"/>
              </a:rPr>
              <a:t> </a:t>
            </a:r>
            <a:r>
              <a:rPr lang="en-US" dirty="0" err="1">
                <a:solidFill>
                  <a:prstClr val="white"/>
                </a:solidFill>
                <a:latin typeface="Calibri"/>
              </a:rPr>
              <a:t>mạo</a:t>
            </a:r>
            <a:r>
              <a:rPr lang="en-US" dirty="0">
                <a:solidFill>
                  <a:prstClr val="white"/>
                </a:solidFill>
                <a:latin typeface="Calibri"/>
              </a:rPr>
              <a:t> </a:t>
            </a:r>
            <a:r>
              <a:rPr lang="en-US" dirty="0" err="1">
                <a:solidFill>
                  <a:prstClr val="white"/>
                </a:solidFill>
                <a:latin typeface="Calibri"/>
              </a:rPr>
              <a:t>trên</a:t>
            </a:r>
            <a:r>
              <a:rPr lang="en-US" dirty="0">
                <a:solidFill>
                  <a:prstClr val="white"/>
                </a:solidFill>
                <a:latin typeface="Calibri"/>
              </a:rPr>
              <a:t> </a:t>
            </a:r>
            <a:r>
              <a:rPr lang="en-US" dirty="0" err="1">
                <a:solidFill>
                  <a:prstClr val="white"/>
                </a:solidFill>
                <a:latin typeface="Calibri"/>
              </a:rPr>
              <a:t>một</a:t>
            </a:r>
            <a:r>
              <a:rPr lang="en-US" dirty="0">
                <a:solidFill>
                  <a:prstClr val="white"/>
                </a:solidFill>
                <a:latin typeface="Calibri"/>
              </a:rPr>
              <a:t> </a:t>
            </a:r>
            <a:r>
              <a:rPr lang="en-US" dirty="0" err="1">
                <a:solidFill>
                  <a:prstClr val="white"/>
                </a:solidFill>
                <a:latin typeface="Calibri"/>
              </a:rPr>
              <a:t>kênh</a:t>
            </a:r>
            <a:r>
              <a:rPr lang="en-US" dirty="0">
                <a:solidFill>
                  <a:prstClr val="white"/>
                </a:solidFill>
                <a:latin typeface="Calibri"/>
              </a:rPr>
              <a:t> </a:t>
            </a:r>
            <a:r>
              <a:rPr lang="en-US" dirty="0" err="1">
                <a:solidFill>
                  <a:prstClr val="white"/>
                </a:solidFill>
                <a:latin typeface="Calibri"/>
              </a:rPr>
              <a:t>mới</a:t>
            </a:r>
            <a:r>
              <a:rPr lang="en-US" dirty="0">
                <a:solidFill>
                  <a:prstClr val="white"/>
                </a:solidFill>
                <a:latin typeface="Calibri"/>
              </a:rPr>
              <a:t> </a:t>
            </a:r>
            <a:r>
              <a:rPr lang="en-US" dirty="0" err="1">
                <a:solidFill>
                  <a:prstClr val="white"/>
                </a:solidFill>
                <a:latin typeface="Calibri"/>
              </a:rPr>
              <a:t>với</a:t>
            </a:r>
            <a:r>
              <a:rPr lang="en-US" dirty="0">
                <a:solidFill>
                  <a:prstClr val="white"/>
                </a:solidFill>
                <a:latin typeface="Calibri"/>
              </a:rPr>
              <a:t> </a:t>
            </a:r>
            <a:r>
              <a:rPr lang="en-US" dirty="0" err="1">
                <a:solidFill>
                  <a:prstClr val="white"/>
                </a:solidFill>
                <a:latin typeface="Calibri"/>
              </a:rPr>
              <a:t>địa</a:t>
            </a:r>
            <a:r>
              <a:rPr lang="en-US" dirty="0">
                <a:solidFill>
                  <a:prstClr val="white"/>
                </a:solidFill>
                <a:latin typeface="Calibri"/>
              </a:rPr>
              <a:t> </a:t>
            </a:r>
            <a:r>
              <a:rPr lang="en-US" dirty="0" err="1">
                <a:solidFill>
                  <a:prstClr val="white"/>
                </a:solidFill>
                <a:latin typeface="Calibri"/>
              </a:rPr>
              <a:t>chỉ</a:t>
            </a:r>
            <a:r>
              <a:rPr lang="en-US" dirty="0">
                <a:solidFill>
                  <a:prstClr val="white"/>
                </a:solidFill>
                <a:latin typeface="Calibri"/>
              </a:rPr>
              <a:t> MAC </a:t>
            </a:r>
            <a:r>
              <a:rPr lang="en-US" dirty="0" err="1">
                <a:solidFill>
                  <a:prstClr val="white"/>
                </a:solidFill>
                <a:latin typeface="Calibri"/>
              </a:rPr>
              <a:t>gốc</a:t>
            </a:r>
            <a:r>
              <a:rPr lang="en-US" dirty="0">
                <a:solidFill>
                  <a:prstClr val="white"/>
                </a:solidFill>
                <a:latin typeface="Calibri"/>
              </a:rPr>
              <a:t> (8SSID) </a:t>
            </a:r>
            <a:r>
              <a:rPr lang="en-US" dirty="0" err="1">
                <a:solidFill>
                  <a:prstClr val="white"/>
                </a:solidFill>
                <a:latin typeface="Calibri"/>
              </a:rPr>
              <a:t>và</a:t>
            </a:r>
            <a:r>
              <a:rPr lang="en-US" dirty="0">
                <a:solidFill>
                  <a:prstClr val="white"/>
                </a:solidFill>
                <a:latin typeface="Calibri"/>
              </a:rPr>
              <a:t> ESSID </a:t>
            </a:r>
            <a:r>
              <a:rPr lang="en-US" dirty="0" err="1">
                <a:solidFill>
                  <a:prstClr val="white"/>
                </a:solidFill>
                <a:latin typeface="Calibri"/>
              </a:rPr>
              <a:t>của</a:t>
            </a:r>
            <a:r>
              <a:rPr lang="en-US" dirty="0">
                <a:solidFill>
                  <a:prstClr val="white"/>
                </a:solidFill>
                <a:latin typeface="Calibri"/>
              </a:rPr>
              <a:t> AP </a:t>
            </a:r>
            <a:r>
              <a:rPr lang="en-US" dirty="0" err="1">
                <a:solidFill>
                  <a:prstClr val="white"/>
                </a:solidFill>
                <a:latin typeface="Calibri"/>
              </a:rPr>
              <a:t>của</a:t>
            </a:r>
            <a:r>
              <a:rPr lang="en-US" dirty="0">
                <a:solidFill>
                  <a:prstClr val="white"/>
                </a:solidFill>
                <a:latin typeface="Calibri"/>
              </a:rPr>
              <a:t> </a:t>
            </a:r>
            <a:r>
              <a:rPr lang="en-US" dirty="0" err="1">
                <a:solidFill>
                  <a:prstClr val="white"/>
                </a:solidFill>
                <a:latin typeface="Calibri"/>
              </a:rPr>
              <a:t>nạn</a:t>
            </a:r>
            <a:r>
              <a:rPr lang="en-US" dirty="0">
                <a:solidFill>
                  <a:prstClr val="white"/>
                </a:solidFill>
                <a:latin typeface="Calibri"/>
              </a:rPr>
              <a:t> </a:t>
            </a:r>
            <a:r>
              <a:rPr lang="en-US" dirty="0" err="1">
                <a:solidFill>
                  <a:prstClr val="white"/>
                </a:solidFill>
                <a:latin typeface="Calibri"/>
              </a:rPr>
              <a:t>nhân</a:t>
            </a:r>
            <a:endParaRPr lang="en-US" dirty="0">
              <a:solidFill>
                <a:prstClr val="white"/>
              </a:solidFill>
              <a:latin typeface="Calibri"/>
            </a:endParaRPr>
          </a:p>
        </p:txBody>
      </p:sp>
      <p:sp>
        <p:nvSpPr>
          <p:cNvPr id="14" name="Rectangle 13"/>
          <p:cNvSpPr/>
          <p:nvPr/>
        </p:nvSpPr>
        <p:spPr>
          <a:xfrm>
            <a:off x="5004171" y="4153837"/>
            <a:ext cx="2492005" cy="19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latin typeface="Calibri"/>
              </a:rPr>
              <a:t>Sau</a:t>
            </a:r>
            <a:r>
              <a:rPr lang="en-US" dirty="0">
                <a:solidFill>
                  <a:prstClr val="white"/>
                </a:solidFill>
                <a:latin typeface="Calibri"/>
              </a:rPr>
              <a:t> </a:t>
            </a:r>
            <a:r>
              <a:rPr lang="en-US" dirty="0" err="1">
                <a:solidFill>
                  <a:prstClr val="white"/>
                </a:solidFill>
                <a:latin typeface="Calibri"/>
              </a:rPr>
              <a:t>khi</a:t>
            </a:r>
            <a:r>
              <a:rPr lang="en-US" dirty="0">
                <a:solidFill>
                  <a:prstClr val="white"/>
                </a:solidFill>
                <a:latin typeface="Calibri"/>
              </a:rPr>
              <a:t> </a:t>
            </a:r>
            <a:r>
              <a:rPr lang="en-US" dirty="0" err="1">
                <a:solidFill>
                  <a:prstClr val="white"/>
                </a:solidFill>
                <a:latin typeface="Calibri"/>
              </a:rPr>
              <a:t>liên</a:t>
            </a:r>
            <a:r>
              <a:rPr lang="en-US" dirty="0">
                <a:solidFill>
                  <a:prstClr val="white"/>
                </a:solidFill>
                <a:latin typeface="Calibri"/>
              </a:rPr>
              <a:t> </a:t>
            </a:r>
            <a:r>
              <a:rPr lang="en-US" dirty="0" err="1">
                <a:solidFill>
                  <a:prstClr val="white"/>
                </a:solidFill>
                <a:latin typeface="Calibri"/>
              </a:rPr>
              <a:t>kết</a:t>
            </a:r>
            <a:r>
              <a:rPr lang="en-US" dirty="0">
                <a:solidFill>
                  <a:prstClr val="white"/>
                </a:solidFill>
                <a:latin typeface="Calibri"/>
              </a:rPr>
              <a:t> </a:t>
            </a:r>
            <a:r>
              <a:rPr lang="en-US" dirty="0" err="1">
                <a:solidFill>
                  <a:prstClr val="white"/>
                </a:solidFill>
                <a:latin typeface="Calibri"/>
              </a:rPr>
              <a:t>thành</a:t>
            </a:r>
            <a:r>
              <a:rPr lang="en-US" dirty="0">
                <a:solidFill>
                  <a:prstClr val="white"/>
                </a:solidFill>
                <a:latin typeface="Calibri"/>
              </a:rPr>
              <a:t> </a:t>
            </a:r>
            <a:r>
              <a:rPr lang="en-US" dirty="0" err="1">
                <a:solidFill>
                  <a:prstClr val="white"/>
                </a:solidFill>
                <a:latin typeface="Calibri"/>
              </a:rPr>
              <a:t>công</a:t>
            </a:r>
            <a:r>
              <a:rPr lang="en-US" dirty="0">
                <a:solidFill>
                  <a:prstClr val="white"/>
                </a:solidFill>
                <a:latin typeface="Calibri"/>
              </a:rPr>
              <a:t> </a:t>
            </a:r>
            <a:r>
              <a:rPr lang="en-US" dirty="0" err="1">
                <a:solidFill>
                  <a:prstClr val="white"/>
                </a:solidFill>
                <a:latin typeface="Calibri"/>
              </a:rPr>
              <a:t>với</a:t>
            </a:r>
            <a:r>
              <a:rPr lang="en-US" dirty="0">
                <a:solidFill>
                  <a:prstClr val="white"/>
                </a:solidFill>
                <a:latin typeface="Calibri"/>
              </a:rPr>
              <a:t> </a:t>
            </a:r>
            <a:r>
              <a:rPr lang="en-US" dirty="0" err="1">
                <a:solidFill>
                  <a:prstClr val="white"/>
                </a:solidFill>
                <a:latin typeface="Calibri"/>
              </a:rPr>
              <a:t>nạn</a:t>
            </a:r>
            <a:r>
              <a:rPr lang="en-US" dirty="0">
                <a:solidFill>
                  <a:prstClr val="white"/>
                </a:solidFill>
                <a:latin typeface="Calibri"/>
              </a:rPr>
              <a:t> </a:t>
            </a:r>
            <a:r>
              <a:rPr lang="en-US" dirty="0" err="1">
                <a:solidFill>
                  <a:prstClr val="white"/>
                </a:solidFill>
                <a:latin typeface="Calibri"/>
              </a:rPr>
              <a:t>nhân</a:t>
            </a:r>
            <a:r>
              <a:rPr lang="en-US" dirty="0">
                <a:solidFill>
                  <a:prstClr val="white"/>
                </a:solidFill>
                <a:latin typeface="Calibri"/>
              </a:rPr>
              <a:t> </a:t>
            </a:r>
            <a:r>
              <a:rPr lang="en-US" dirty="0" err="1">
                <a:solidFill>
                  <a:prstClr val="white"/>
                </a:solidFill>
                <a:latin typeface="Calibri"/>
              </a:rPr>
              <a:t>của</a:t>
            </a:r>
            <a:r>
              <a:rPr lang="en-US" dirty="0">
                <a:solidFill>
                  <a:prstClr val="white"/>
                </a:solidFill>
                <a:latin typeface="Calibri"/>
              </a:rPr>
              <a:t> AP, </a:t>
            </a:r>
            <a:r>
              <a:rPr lang="en-US" dirty="0" err="1">
                <a:solidFill>
                  <a:prstClr val="white"/>
                </a:solidFill>
                <a:latin typeface="Calibri"/>
              </a:rPr>
              <a:t>kẻ</a:t>
            </a:r>
            <a:r>
              <a:rPr lang="en-US" dirty="0">
                <a:solidFill>
                  <a:prstClr val="white"/>
                </a:solidFill>
                <a:latin typeface="Calibri"/>
              </a:rPr>
              <a:t> </a:t>
            </a:r>
            <a:r>
              <a:rPr lang="en-US" dirty="0" err="1">
                <a:solidFill>
                  <a:prstClr val="white"/>
                </a:solidFill>
                <a:latin typeface="Calibri"/>
              </a:rPr>
              <a:t>tấn</a:t>
            </a:r>
            <a:r>
              <a:rPr lang="en-US" dirty="0">
                <a:solidFill>
                  <a:prstClr val="white"/>
                </a:solidFill>
                <a:latin typeface="Calibri"/>
              </a:rPr>
              <a:t> </a:t>
            </a:r>
            <a:r>
              <a:rPr lang="en-US" dirty="0" err="1">
                <a:solidFill>
                  <a:prstClr val="white"/>
                </a:solidFill>
                <a:latin typeface="Calibri"/>
              </a:rPr>
              <a:t>công</a:t>
            </a:r>
            <a:r>
              <a:rPr lang="en-US" dirty="0">
                <a:solidFill>
                  <a:prstClr val="white"/>
                </a:solidFill>
                <a:latin typeface="Calibri"/>
              </a:rPr>
              <a:t> </a:t>
            </a:r>
            <a:r>
              <a:rPr lang="en-US" dirty="0" err="1">
                <a:solidFill>
                  <a:prstClr val="white"/>
                </a:solidFill>
                <a:latin typeface="Calibri"/>
              </a:rPr>
              <a:t>giả</a:t>
            </a:r>
            <a:r>
              <a:rPr lang="en-US" dirty="0">
                <a:solidFill>
                  <a:prstClr val="white"/>
                </a:solidFill>
                <a:latin typeface="Calibri"/>
              </a:rPr>
              <a:t> </a:t>
            </a:r>
            <a:r>
              <a:rPr lang="en-US" dirty="0" err="1">
                <a:solidFill>
                  <a:prstClr val="white"/>
                </a:solidFill>
                <a:latin typeface="Calibri"/>
              </a:rPr>
              <a:t>mạo</a:t>
            </a:r>
            <a:r>
              <a:rPr lang="en-US" dirty="0">
                <a:solidFill>
                  <a:prstClr val="white"/>
                </a:solidFill>
                <a:latin typeface="Calibri"/>
              </a:rPr>
              <a:t> </a:t>
            </a:r>
            <a:r>
              <a:rPr lang="en-US" dirty="0" err="1">
                <a:solidFill>
                  <a:prstClr val="white"/>
                </a:solidFill>
                <a:latin typeface="Calibri"/>
              </a:rPr>
              <a:t>chiến</a:t>
            </a:r>
            <a:r>
              <a:rPr lang="en-US" dirty="0">
                <a:solidFill>
                  <a:prstClr val="white"/>
                </a:solidFill>
                <a:latin typeface="Calibri"/>
              </a:rPr>
              <a:t> </a:t>
            </a:r>
            <a:r>
              <a:rPr lang="en-US" dirty="0" err="1">
                <a:solidFill>
                  <a:prstClr val="white"/>
                </a:solidFill>
                <a:latin typeface="Calibri"/>
              </a:rPr>
              <a:t>thắng</a:t>
            </a:r>
            <a:r>
              <a:rPr lang="en-US" dirty="0">
                <a:solidFill>
                  <a:prstClr val="white"/>
                </a:solidFill>
                <a:latin typeface="Calibri"/>
              </a:rPr>
              <a:t> </a:t>
            </a:r>
            <a:r>
              <a:rPr lang="en-US" dirty="0" err="1">
                <a:solidFill>
                  <a:prstClr val="white"/>
                </a:solidFill>
                <a:latin typeface="Calibri"/>
              </a:rPr>
              <a:t>để</a:t>
            </a:r>
            <a:r>
              <a:rPr lang="en-US" dirty="0">
                <a:solidFill>
                  <a:prstClr val="white"/>
                </a:solidFill>
                <a:latin typeface="Calibri"/>
              </a:rPr>
              <a:t> </a:t>
            </a:r>
            <a:r>
              <a:rPr lang="en-US" dirty="0" err="1">
                <a:solidFill>
                  <a:prstClr val="white"/>
                </a:solidFill>
                <a:latin typeface="Calibri"/>
              </a:rPr>
              <a:t>kết</a:t>
            </a:r>
            <a:r>
              <a:rPr lang="en-US" dirty="0">
                <a:solidFill>
                  <a:prstClr val="white"/>
                </a:solidFill>
                <a:latin typeface="Calibri"/>
              </a:rPr>
              <a:t> </a:t>
            </a:r>
            <a:r>
              <a:rPr lang="en-US" dirty="0" err="1">
                <a:solidFill>
                  <a:prstClr val="white"/>
                </a:solidFill>
                <a:latin typeface="Calibri"/>
              </a:rPr>
              <a:t>nối</a:t>
            </a:r>
            <a:r>
              <a:rPr lang="en-US" dirty="0">
                <a:solidFill>
                  <a:prstClr val="white"/>
                </a:solidFill>
                <a:latin typeface="Calibri"/>
              </a:rPr>
              <a:t> </a:t>
            </a:r>
            <a:r>
              <a:rPr lang="en-US" dirty="0" err="1">
                <a:solidFill>
                  <a:prstClr val="white"/>
                </a:solidFill>
                <a:latin typeface="Calibri"/>
              </a:rPr>
              <a:t>với</a:t>
            </a:r>
            <a:r>
              <a:rPr lang="en-US" dirty="0">
                <a:solidFill>
                  <a:prstClr val="white"/>
                </a:solidFill>
                <a:latin typeface="Calibri"/>
              </a:rPr>
              <a:t> AP ban </a:t>
            </a:r>
            <a:r>
              <a:rPr lang="en-US" dirty="0" err="1">
                <a:solidFill>
                  <a:prstClr val="white"/>
                </a:solidFill>
                <a:latin typeface="Calibri"/>
              </a:rPr>
              <a:t>đầu</a:t>
            </a:r>
            <a:endParaRPr lang="en-US" dirty="0">
              <a:solidFill>
                <a:prstClr val="white"/>
              </a:solidFill>
              <a:latin typeface="Calibri"/>
            </a:endParaRPr>
          </a:p>
        </p:txBody>
      </p:sp>
      <p:sp>
        <p:nvSpPr>
          <p:cNvPr id="15" name="Rectangle 14"/>
          <p:cNvSpPr/>
          <p:nvPr/>
        </p:nvSpPr>
        <p:spPr>
          <a:xfrm>
            <a:off x="7816643" y="4180228"/>
            <a:ext cx="2770534" cy="19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prstClr val="white"/>
                </a:solidFill>
                <a:latin typeface="Arial" panose="020B0604020202020204" pitchFamily="34" charset="0"/>
              </a:rPr>
              <a:t>Attacker ngồi ở giữa điểm truy cập và nạn nhân và lắng nghe tất cả lưu lượng</a:t>
            </a:r>
            <a:endParaRPr lang="en-US" dirty="0">
              <a:solidFill>
                <a:prstClr val="white"/>
              </a:solidFill>
              <a:latin typeface="Calibri"/>
            </a:endParaRPr>
          </a:p>
        </p:txBody>
      </p:sp>
      <p:cxnSp>
        <p:nvCxnSpPr>
          <p:cNvPr id="17" name="Straight Arrow Connector 16"/>
          <p:cNvCxnSpPr>
            <a:stCxn id="10" idx="3"/>
            <a:endCxn id="11" idx="1"/>
          </p:cNvCxnSpPr>
          <p:nvPr/>
        </p:nvCxnSpPr>
        <p:spPr>
          <a:xfrm>
            <a:off x="4775570" y="3082866"/>
            <a:ext cx="228601"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p:cNvCxnSpPr>
            <a:stCxn id="11" idx="3"/>
            <a:endCxn id="12" idx="1"/>
          </p:cNvCxnSpPr>
          <p:nvPr/>
        </p:nvCxnSpPr>
        <p:spPr>
          <a:xfrm flipV="1">
            <a:off x="7496175" y="3070212"/>
            <a:ext cx="320468" cy="126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p:cNvCxnSpPr>
            <a:stCxn id="12" idx="2"/>
            <a:endCxn id="15" idx="0"/>
          </p:cNvCxnSpPr>
          <p:nvPr/>
        </p:nvCxnSpPr>
        <p:spPr>
          <a:xfrm>
            <a:off x="9201910" y="3974455"/>
            <a:ext cx="0" cy="20577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p:cNvCxnSpPr>
            <a:stCxn id="15" idx="1"/>
            <a:endCxn id="14" idx="3"/>
          </p:cNvCxnSpPr>
          <p:nvPr/>
        </p:nvCxnSpPr>
        <p:spPr>
          <a:xfrm flipH="1" flipV="1">
            <a:off x="7496175" y="5115961"/>
            <a:ext cx="320468" cy="263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a:stCxn id="14" idx="1"/>
            <a:endCxn id="13" idx="3"/>
          </p:cNvCxnSpPr>
          <p:nvPr/>
        </p:nvCxnSpPr>
        <p:spPr>
          <a:xfrm flipH="1">
            <a:off x="4775570" y="5115960"/>
            <a:ext cx="22860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2" name="Picture 31"/>
          <p:cNvPicPr>
            <a:picLocks noChangeAspect="1"/>
          </p:cNvPicPr>
          <p:nvPr/>
        </p:nvPicPr>
        <p:blipFill>
          <a:blip r:embed="rId7"/>
          <a:stretch>
            <a:fillRect/>
          </a:stretch>
        </p:blipFill>
        <p:spPr>
          <a:xfrm>
            <a:off x="1968131" y="1262702"/>
            <a:ext cx="8644077" cy="518941"/>
          </a:xfrm>
          <a:prstGeom prst="rect">
            <a:avLst/>
          </a:prstGeom>
        </p:spPr>
      </p:pic>
    </p:spTree>
    <p:extLst>
      <p:ext uri="{BB962C8B-B14F-4D97-AF65-F5344CB8AC3E}">
        <p14:creationId xmlns:p14="http://schemas.microsoft.com/office/powerpoint/2010/main" val="39796625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81200" y="1219200"/>
            <a:ext cx="8199120" cy="5257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57</a:t>
            </a:fld>
            <a:endParaRPr dirty="0"/>
          </a:p>
        </p:txBody>
      </p:sp>
      <p:sp>
        <p:nvSpPr>
          <p:cNvPr id="5" name="Rectangle 4"/>
          <p:cNvSpPr/>
          <p:nvPr/>
        </p:nvSpPr>
        <p:spPr>
          <a:xfrm>
            <a:off x="8763000" y="1694688"/>
            <a:ext cx="1750002" cy="10038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1300" dirty="0">
                <a:solidFill>
                  <a:prstClr val="black"/>
                </a:solidFill>
                <a:latin typeface="Arial" panose="020B0604020202020204" pitchFamily="34" charset="0"/>
              </a:rPr>
              <a:t>Bước 1: Chạy chế độ giám sát airmon-ng tn</a:t>
            </a:r>
            <a:endParaRPr lang="en-US" sz="1300" dirty="0">
              <a:solidFill>
                <a:prstClr val="black"/>
              </a:solidFill>
              <a:latin typeface="Calibri"/>
            </a:endParaRPr>
          </a:p>
        </p:txBody>
      </p:sp>
      <p:sp>
        <p:nvSpPr>
          <p:cNvPr id="6" name="Rectangle 5"/>
          <p:cNvSpPr/>
          <p:nvPr/>
        </p:nvSpPr>
        <p:spPr>
          <a:xfrm>
            <a:off x="8741288" y="2760911"/>
            <a:ext cx="1771715" cy="12083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1300" dirty="0">
                <a:solidFill>
                  <a:prstClr val="black"/>
                </a:solidFill>
                <a:latin typeface="Arial" panose="020B0604020202020204" pitchFamily="34" charset="0"/>
              </a:rPr>
              <a:t>Bước 2: Khởi động airodump để khám phá SSID trên giao diện</a:t>
            </a:r>
            <a:endParaRPr lang="en-US" sz="1300" dirty="0">
              <a:solidFill>
                <a:prstClr val="black"/>
              </a:solidFill>
              <a:latin typeface="Calibri"/>
            </a:endParaRPr>
          </a:p>
        </p:txBody>
      </p:sp>
      <p:sp>
        <p:nvSpPr>
          <p:cNvPr id="8" name="Rectangle 7"/>
          <p:cNvSpPr/>
          <p:nvPr/>
        </p:nvSpPr>
        <p:spPr>
          <a:xfrm>
            <a:off x="8767762" y="4025392"/>
            <a:ext cx="1745240" cy="9620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1300" dirty="0">
                <a:solidFill>
                  <a:prstClr val="black"/>
                </a:solidFill>
                <a:latin typeface="Arial" panose="020B0604020202020204" pitchFamily="34" charset="0"/>
              </a:rPr>
              <a:t>Bước 3: Xác thực (xác nhận) ứng dụng khách bằng Aireplay-ng</a:t>
            </a:r>
            <a:endParaRPr lang="en-US" sz="1300" dirty="0">
              <a:solidFill>
                <a:prstClr val="black"/>
              </a:solidFill>
              <a:latin typeface="Calibri"/>
            </a:endParaRPr>
          </a:p>
        </p:txBody>
      </p:sp>
      <p:sp>
        <p:nvSpPr>
          <p:cNvPr id="9" name="Rectangle 8"/>
          <p:cNvSpPr/>
          <p:nvPr/>
        </p:nvSpPr>
        <p:spPr>
          <a:xfrm>
            <a:off x="8753476" y="5103726"/>
            <a:ext cx="1759527" cy="1357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1300" dirty="0">
                <a:solidFill>
                  <a:prstClr val="black"/>
                </a:solidFill>
                <a:latin typeface="Arial" panose="020B0604020202020204" pitchFamily="34" charset="0"/>
              </a:rPr>
              <a:t>Bước 4: Liên kết thẻ không dây của bạn (liên kết giả) với AP bạn là  truy cập với aireplay-ng</a:t>
            </a:r>
            <a:endParaRPr lang="en-US" sz="1300" dirty="0">
              <a:solidFill>
                <a:prstClr val="black"/>
              </a:solidFill>
              <a:latin typeface="Calibri"/>
            </a:endParaRPr>
          </a:p>
        </p:txBody>
      </p:sp>
    </p:spTree>
    <p:extLst>
      <p:ext uri="{BB962C8B-B14F-4D97-AF65-F5344CB8AC3E}">
        <p14:creationId xmlns:p14="http://schemas.microsoft.com/office/powerpoint/2010/main" val="33129494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81200" y="1219200"/>
            <a:ext cx="8221980" cy="5257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58</a:t>
            </a:fld>
            <a:endParaRPr dirty="0"/>
          </a:p>
        </p:txBody>
      </p:sp>
      <p:sp>
        <p:nvSpPr>
          <p:cNvPr id="5" name="Rectangle 4"/>
          <p:cNvSpPr/>
          <p:nvPr/>
        </p:nvSpPr>
        <p:spPr>
          <a:xfrm>
            <a:off x="3581400" y="4107908"/>
            <a:ext cx="1828800" cy="122609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00" dirty="0" err="1">
                <a:solidFill>
                  <a:prstClr val="black"/>
                </a:solidFill>
                <a:latin typeface="Calibri"/>
              </a:rPr>
              <a:t>Kẻ</a:t>
            </a:r>
            <a:r>
              <a:rPr lang="en-US" sz="1300" dirty="0">
                <a:solidFill>
                  <a:prstClr val="black"/>
                </a:solidFill>
                <a:latin typeface="Calibri"/>
              </a:rPr>
              <a:t> </a:t>
            </a:r>
            <a:r>
              <a:rPr lang="en-US" sz="1300" dirty="0" err="1">
                <a:solidFill>
                  <a:prstClr val="black"/>
                </a:solidFill>
                <a:latin typeface="Calibri"/>
              </a:rPr>
              <a:t>tấn</a:t>
            </a:r>
            <a:r>
              <a:rPr lang="en-US" sz="1300" dirty="0">
                <a:solidFill>
                  <a:prstClr val="black"/>
                </a:solidFill>
                <a:latin typeface="Calibri"/>
              </a:rPr>
              <a:t> </a:t>
            </a:r>
            <a:r>
              <a:rPr lang="en-US" sz="1300" dirty="0" err="1">
                <a:solidFill>
                  <a:prstClr val="black"/>
                </a:solidFill>
                <a:latin typeface="Calibri"/>
              </a:rPr>
              <a:t>công</a:t>
            </a:r>
            <a:r>
              <a:rPr lang="en-US" sz="1300" dirty="0">
                <a:solidFill>
                  <a:prstClr val="black"/>
                </a:solidFill>
                <a:latin typeface="Calibri"/>
              </a:rPr>
              <a:t> </a:t>
            </a:r>
            <a:r>
              <a:rPr lang="en-US" sz="1300" dirty="0" err="1">
                <a:solidFill>
                  <a:prstClr val="black"/>
                </a:solidFill>
                <a:latin typeface="Calibri"/>
              </a:rPr>
              <a:t>giả</a:t>
            </a:r>
            <a:r>
              <a:rPr lang="en-US" sz="1300" dirty="0">
                <a:solidFill>
                  <a:prstClr val="black"/>
                </a:solidFill>
                <a:latin typeface="Calibri"/>
              </a:rPr>
              <a:t> </a:t>
            </a:r>
            <a:r>
              <a:rPr lang="en-US" sz="1300" dirty="0" err="1">
                <a:solidFill>
                  <a:prstClr val="black"/>
                </a:solidFill>
                <a:latin typeface="Calibri"/>
              </a:rPr>
              <a:t>mạo</a:t>
            </a:r>
            <a:r>
              <a:rPr lang="en-US" sz="1300" dirty="0">
                <a:solidFill>
                  <a:prstClr val="black"/>
                </a:solidFill>
                <a:latin typeface="Calibri"/>
              </a:rPr>
              <a:t> </a:t>
            </a:r>
            <a:r>
              <a:rPr lang="en-US" sz="1300" dirty="0" err="1">
                <a:solidFill>
                  <a:prstClr val="black"/>
                </a:solidFill>
                <a:latin typeface="Calibri"/>
              </a:rPr>
              <a:t>địa</a:t>
            </a:r>
            <a:r>
              <a:rPr lang="en-US" sz="1300" dirty="0">
                <a:solidFill>
                  <a:prstClr val="black"/>
                </a:solidFill>
                <a:latin typeface="Calibri"/>
              </a:rPr>
              <a:t> </a:t>
            </a:r>
            <a:r>
              <a:rPr lang="en-US" sz="1300" dirty="0" err="1">
                <a:solidFill>
                  <a:prstClr val="black"/>
                </a:solidFill>
                <a:latin typeface="Calibri"/>
              </a:rPr>
              <a:t>chỉ</a:t>
            </a:r>
            <a:r>
              <a:rPr lang="en-US" sz="1300" dirty="0">
                <a:solidFill>
                  <a:prstClr val="black"/>
                </a:solidFill>
                <a:latin typeface="Calibri"/>
              </a:rPr>
              <a:t> MAC </a:t>
            </a:r>
            <a:r>
              <a:rPr lang="en-US" sz="1300" dirty="0" err="1">
                <a:solidFill>
                  <a:prstClr val="black"/>
                </a:solidFill>
                <a:latin typeface="Calibri"/>
              </a:rPr>
              <a:t>của</a:t>
            </a:r>
            <a:r>
              <a:rPr lang="en-US" sz="1300" dirty="0">
                <a:solidFill>
                  <a:prstClr val="black"/>
                </a:solidFill>
                <a:latin typeface="Calibri"/>
              </a:rPr>
              <a:t> </a:t>
            </a:r>
            <a:r>
              <a:rPr lang="en-US" sz="1300" dirty="0" err="1">
                <a:solidFill>
                  <a:prstClr val="black"/>
                </a:solidFill>
                <a:latin typeface="Calibri"/>
              </a:rPr>
              <a:t>máy</a:t>
            </a:r>
            <a:r>
              <a:rPr lang="en-US" sz="1300" dirty="0">
                <a:solidFill>
                  <a:prstClr val="black"/>
                </a:solidFill>
                <a:latin typeface="Calibri"/>
              </a:rPr>
              <a:t> </a:t>
            </a:r>
            <a:r>
              <a:rPr lang="en-US" sz="1300" dirty="0" err="1">
                <a:solidFill>
                  <a:prstClr val="black"/>
                </a:solidFill>
                <a:latin typeface="Calibri"/>
              </a:rPr>
              <a:t>tính</a:t>
            </a:r>
            <a:r>
              <a:rPr lang="en-US" sz="1300" dirty="0">
                <a:solidFill>
                  <a:prstClr val="black"/>
                </a:solidFill>
                <a:latin typeface="Calibri"/>
              </a:rPr>
              <a:t> </a:t>
            </a:r>
            <a:r>
              <a:rPr lang="en-US" sz="1300" dirty="0" err="1">
                <a:solidFill>
                  <a:prstClr val="black"/>
                </a:solidFill>
                <a:latin typeface="Calibri"/>
              </a:rPr>
              <a:t>xách</a:t>
            </a:r>
            <a:r>
              <a:rPr lang="en-US" sz="1300" dirty="0">
                <a:solidFill>
                  <a:prstClr val="black"/>
                </a:solidFill>
                <a:latin typeface="Calibri"/>
              </a:rPr>
              <a:t> </a:t>
            </a:r>
            <a:r>
              <a:rPr lang="en-US" sz="1300" dirty="0" err="1">
                <a:solidFill>
                  <a:prstClr val="black"/>
                </a:solidFill>
                <a:latin typeface="Calibri"/>
              </a:rPr>
              <a:t>tay</a:t>
            </a:r>
            <a:r>
              <a:rPr lang="en-US" sz="1300" dirty="0">
                <a:solidFill>
                  <a:prstClr val="black"/>
                </a:solidFill>
                <a:latin typeface="Calibri"/>
              </a:rPr>
              <a:t> </a:t>
            </a:r>
            <a:r>
              <a:rPr lang="en-US" sz="1300" dirty="0" err="1">
                <a:solidFill>
                  <a:prstClr val="black"/>
                </a:solidFill>
                <a:latin typeface="Calibri"/>
              </a:rPr>
              <a:t>không</a:t>
            </a:r>
            <a:r>
              <a:rPr lang="en-US" sz="1300" dirty="0">
                <a:solidFill>
                  <a:prstClr val="black"/>
                </a:solidFill>
                <a:latin typeface="Calibri"/>
              </a:rPr>
              <a:t> </a:t>
            </a:r>
            <a:r>
              <a:rPr lang="en-US" sz="1300" dirty="0" err="1">
                <a:solidFill>
                  <a:prstClr val="black"/>
                </a:solidFill>
                <a:latin typeface="Calibri"/>
              </a:rPr>
              <a:t>dây</a:t>
            </a:r>
            <a:r>
              <a:rPr lang="en-US" sz="1300" dirty="0">
                <a:solidFill>
                  <a:prstClr val="black"/>
                </a:solidFill>
                <a:latin typeface="Calibri"/>
              </a:rPr>
              <a:t> </a:t>
            </a:r>
            <a:r>
              <a:rPr lang="en-US" sz="1300" dirty="0" err="1">
                <a:solidFill>
                  <a:prstClr val="black"/>
                </a:solidFill>
                <a:latin typeface="Calibri"/>
              </a:rPr>
              <a:t>của</a:t>
            </a:r>
            <a:r>
              <a:rPr lang="en-US" sz="1300" dirty="0">
                <a:solidFill>
                  <a:prstClr val="black"/>
                </a:solidFill>
                <a:latin typeface="Calibri"/>
              </a:rPr>
              <a:t> </a:t>
            </a:r>
            <a:r>
              <a:rPr lang="en-US" sz="1300" dirty="0" err="1">
                <a:solidFill>
                  <a:prstClr val="black"/>
                </a:solidFill>
                <a:latin typeface="Calibri"/>
              </a:rPr>
              <a:t>Juggyboy</a:t>
            </a:r>
            <a:r>
              <a:rPr lang="en-US" sz="1300" dirty="0">
                <a:solidFill>
                  <a:prstClr val="black"/>
                </a:solidFill>
                <a:latin typeface="Calibri"/>
              </a:rPr>
              <a:t> </a:t>
            </a:r>
            <a:r>
              <a:rPr lang="en-US" sz="1300" dirty="0" err="1">
                <a:solidFill>
                  <a:prstClr val="black"/>
                </a:solidFill>
                <a:latin typeface="Calibri"/>
              </a:rPr>
              <a:t>và</a:t>
            </a:r>
            <a:r>
              <a:rPr lang="en-US" sz="1300" dirty="0">
                <a:solidFill>
                  <a:prstClr val="black"/>
                </a:solidFill>
                <a:latin typeface="Calibri"/>
              </a:rPr>
              <a:t> </a:t>
            </a:r>
            <a:r>
              <a:rPr lang="en-US" sz="1300" dirty="0" err="1">
                <a:solidFill>
                  <a:prstClr val="black"/>
                </a:solidFill>
                <a:latin typeface="Calibri"/>
              </a:rPr>
              <a:t>cố</a:t>
            </a:r>
            <a:r>
              <a:rPr lang="en-US" sz="1300" dirty="0">
                <a:solidFill>
                  <a:prstClr val="black"/>
                </a:solidFill>
                <a:latin typeface="Calibri"/>
              </a:rPr>
              <a:t> </a:t>
            </a:r>
            <a:r>
              <a:rPr lang="en-US" sz="1300" dirty="0" err="1">
                <a:solidFill>
                  <a:prstClr val="black"/>
                </a:solidFill>
                <a:latin typeface="Calibri"/>
              </a:rPr>
              <a:t>gắng</a:t>
            </a:r>
            <a:r>
              <a:rPr lang="en-US" sz="1300" dirty="0">
                <a:solidFill>
                  <a:prstClr val="black"/>
                </a:solidFill>
                <a:latin typeface="Calibri"/>
              </a:rPr>
              <a:t> </a:t>
            </a:r>
            <a:r>
              <a:rPr lang="en-US" sz="1300" dirty="0" err="1">
                <a:solidFill>
                  <a:prstClr val="black"/>
                </a:solidFill>
                <a:latin typeface="Calibri"/>
              </a:rPr>
              <a:t>xác</a:t>
            </a:r>
            <a:r>
              <a:rPr lang="en-US" sz="1300" dirty="0">
                <a:solidFill>
                  <a:prstClr val="black"/>
                </a:solidFill>
                <a:latin typeface="Calibri"/>
              </a:rPr>
              <a:t> </a:t>
            </a:r>
            <a:r>
              <a:rPr lang="en-US" sz="1300" dirty="0" err="1">
                <a:solidFill>
                  <a:prstClr val="black"/>
                </a:solidFill>
                <a:latin typeface="Calibri"/>
              </a:rPr>
              <a:t>thực</a:t>
            </a:r>
            <a:r>
              <a:rPr lang="en-US" sz="1300" dirty="0">
                <a:solidFill>
                  <a:prstClr val="black"/>
                </a:solidFill>
                <a:latin typeface="Calibri"/>
              </a:rPr>
              <a:t> </a:t>
            </a:r>
            <a:r>
              <a:rPr lang="en-US" sz="1300" dirty="0" err="1">
                <a:solidFill>
                  <a:prstClr val="black"/>
                </a:solidFill>
                <a:latin typeface="Calibri"/>
              </a:rPr>
              <a:t>với</a:t>
            </a:r>
            <a:r>
              <a:rPr lang="en-US" sz="1300" dirty="0">
                <a:solidFill>
                  <a:prstClr val="black"/>
                </a:solidFill>
                <a:latin typeface="Calibri"/>
              </a:rPr>
              <a:t> AP1</a:t>
            </a:r>
          </a:p>
        </p:txBody>
      </p:sp>
      <p:sp>
        <p:nvSpPr>
          <p:cNvPr id="6" name="Rectangle 5"/>
          <p:cNvSpPr/>
          <p:nvPr/>
        </p:nvSpPr>
        <p:spPr>
          <a:xfrm>
            <a:off x="3733800" y="1981201"/>
            <a:ext cx="1981200" cy="167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300" dirty="0">
                <a:solidFill>
                  <a:prstClr val="black"/>
                </a:solidFill>
                <a:latin typeface="Arial" panose="020B0604020202020204" pitchFamily="34" charset="0"/>
              </a:rPr>
              <a:t>API gửi thông tin địa chỉ MAC được cập nhật tới mạng: bộ định tuyến và bộ chuyển mạch, lần lượt cập nhật bảng định tuyến và chuyển mạch của chúng</a:t>
            </a:r>
            <a:endParaRPr lang="en-US" sz="1300" dirty="0">
              <a:solidFill>
                <a:prstClr val="black"/>
              </a:solidFill>
              <a:latin typeface="Calibri"/>
            </a:endParaRPr>
          </a:p>
        </p:txBody>
      </p:sp>
      <p:sp>
        <p:nvSpPr>
          <p:cNvPr id="7" name="Rectangle 6"/>
          <p:cNvSpPr/>
          <p:nvPr/>
        </p:nvSpPr>
        <p:spPr>
          <a:xfrm>
            <a:off x="6667500" y="2590801"/>
            <a:ext cx="1600200" cy="14477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1300" dirty="0">
                <a:solidFill>
                  <a:prstClr val="black"/>
                </a:solidFill>
                <a:latin typeface="Arial" panose="020B0604020202020204" pitchFamily="34" charset="0"/>
              </a:rPr>
              <a:t>Lưu lượng truy cập đã được định sẵn từ mạng trục đến hệ thống của luggyboy không có người gửi đến Ap</a:t>
            </a:r>
            <a:endParaRPr lang="en-US" sz="1300" dirty="0">
              <a:solidFill>
                <a:prstClr val="black"/>
              </a:solidFill>
              <a:latin typeface="Calibri"/>
            </a:endParaRPr>
          </a:p>
        </p:txBody>
      </p:sp>
    </p:spTree>
    <p:extLst>
      <p:ext uri="{BB962C8B-B14F-4D97-AF65-F5344CB8AC3E}">
        <p14:creationId xmlns:p14="http://schemas.microsoft.com/office/powerpoint/2010/main" val="36671884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81200" y="1295400"/>
            <a:ext cx="8109204" cy="5257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59</a:t>
            </a:fld>
            <a:endParaRPr dirty="0"/>
          </a:p>
        </p:txBody>
      </p:sp>
      <p:sp>
        <p:nvSpPr>
          <p:cNvPr id="6" name="Rounded Rectangle 5"/>
          <p:cNvSpPr/>
          <p:nvPr/>
        </p:nvSpPr>
        <p:spPr>
          <a:xfrm>
            <a:off x="2133600" y="1524000"/>
            <a:ext cx="2209800" cy="19812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vi-VN" dirty="0">
                <a:solidFill>
                  <a:prstClr val="black"/>
                </a:solidFill>
                <a:latin typeface="Arial" panose="020B0604020202020204" pitchFamily="34" charset="0"/>
              </a:rPr>
              <a:t>Thiết bị AP lừa đảo nhỏ gọn, có kích thước bỏ túi cắm vào cổng Ethernet của mạng công ty</a:t>
            </a:r>
            <a:endParaRPr lang="en-US" dirty="0">
              <a:solidFill>
                <a:prstClr val="black"/>
              </a:solidFill>
              <a:latin typeface="Calibri"/>
            </a:endParaRPr>
          </a:p>
        </p:txBody>
      </p:sp>
      <p:sp>
        <p:nvSpPr>
          <p:cNvPr id="7" name="Rounded Rectangle 6"/>
          <p:cNvSpPr/>
          <p:nvPr/>
        </p:nvSpPr>
        <p:spPr>
          <a:xfrm>
            <a:off x="7824082" y="1524000"/>
            <a:ext cx="2209800" cy="19812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err="1">
                <a:solidFill>
                  <a:prstClr val="black"/>
                </a:solidFill>
                <a:latin typeface="Calibri"/>
              </a:rPr>
              <a:t>Điểm</a:t>
            </a:r>
            <a:r>
              <a:rPr lang="en-US" dirty="0">
                <a:solidFill>
                  <a:prstClr val="black"/>
                </a:solidFill>
                <a:latin typeface="Calibri"/>
              </a:rPr>
              <a:t> </a:t>
            </a:r>
            <a:r>
              <a:rPr lang="en-US" dirty="0" err="1">
                <a:solidFill>
                  <a:prstClr val="black"/>
                </a:solidFill>
                <a:latin typeface="Calibri"/>
              </a:rPr>
              <a:t>truy</a:t>
            </a:r>
            <a:r>
              <a:rPr lang="en-US" dirty="0">
                <a:solidFill>
                  <a:prstClr val="black"/>
                </a:solidFill>
                <a:latin typeface="Calibri"/>
              </a:rPr>
              <a:t> </a:t>
            </a:r>
            <a:r>
              <a:rPr lang="en-US" dirty="0" err="1">
                <a:solidFill>
                  <a:prstClr val="black"/>
                </a:solidFill>
                <a:latin typeface="Calibri"/>
              </a:rPr>
              <a:t>cập</a:t>
            </a:r>
            <a:r>
              <a:rPr lang="en-US" dirty="0">
                <a:solidFill>
                  <a:prstClr val="black"/>
                </a:solidFill>
                <a:latin typeface="Calibri"/>
              </a:rPr>
              <a:t> </a:t>
            </a:r>
            <a:r>
              <a:rPr lang="en-US" dirty="0" err="1">
                <a:solidFill>
                  <a:prstClr val="black"/>
                </a:solidFill>
                <a:latin typeface="Calibri"/>
              </a:rPr>
              <a:t>giả</a:t>
            </a:r>
            <a:r>
              <a:rPr lang="en-US" dirty="0">
                <a:solidFill>
                  <a:prstClr val="black"/>
                </a:solidFill>
                <a:latin typeface="Calibri"/>
              </a:rPr>
              <a:t> </a:t>
            </a:r>
            <a:r>
              <a:rPr lang="en-US" dirty="0" err="1">
                <a:solidFill>
                  <a:prstClr val="black"/>
                </a:solidFill>
                <a:latin typeface="Calibri"/>
              </a:rPr>
              <a:t>mạo</a:t>
            </a:r>
            <a:r>
              <a:rPr lang="en-US" dirty="0">
                <a:solidFill>
                  <a:prstClr val="black"/>
                </a:solidFill>
                <a:latin typeface="Calibri"/>
              </a:rPr>
              <a:t> </a:t>
            </a:r>
            <a:r>
              <a:rPr lang="en-US" dirty="0" err="1">
                <a:solidFill>
                  <a:prstClr val="black"/>
                </a:solidFill>
                <a:latin typeface="Calibri"/>
              </a:rPr>
              <a:t>dựa</a:t>
            </a:r>
            <a:r>
              <a:rPr lang="en-US" dirty="0">
                <a:solidFill>
                  <a:prstClr val="black"/>
                </a:solidFill>
                <a:latin typeface="Calibri"/>
              </a:rPr>
              <a:t> </a:t>
            </a:r>
            <a:r>
              <a:rPr lang="en-US" dirty="0" err="1">
                <a:solidFill>
                  <a:prstClr val="black"/>
                </a:solidFill>
                <a:latin typeface="Calibri"/>
              </a:rPr>
              <a:t>trên</a:t>
            </a:r>
            <a:r>
              <a:rPr lang="en-US" dirty="0">
                <a:solidFill>
                  <a:prstClr val="black"/>
                </a:solidFill>
                <a:latin typeface="Calibri"/>
              </a:rPr>
              <a:t> </a:t>
            </a:r>
            <a:r>
              <a:rPr lang="en-US" dirty="0" err="1">
                <a:solidFill>
                  <a:prstClr val="black"/>
                </a:solidFill>
                <a:latin typeface="Calibri"/>
              </a:rPr>
              <a:t>phần</a:t>
            </a:r>
            <a:r>
              <a:rPr lang="en-US" dirty="0">
                <a:solidFill>
                  <a:prstClr val="black"/>
                </a:solidFill>
                <a:latin typeface="Calibri"/>
              </a:rPr>
              <a:t> </a:t>
            </a:r>
            <a:r>
              <a:rPr lang="en-US" dirty="0" err="1">
                <a:solidFill>
                  <a:prstClr val="black"/>
                </a:solidFill>
                <a:latin typeface="Calibri"/>
              </a:rPr>
              <a:t>mềm</a:t>
            </a:r>
            <a:r>
              <a:rPr lang="en-US" dirty="0">
                <a:solidFill>
                  <a:prstClr val="black"/>
                </a:solidFill>
                <a:latin typeface="Calibri"/>
              </a:rPr>
              <a:t> </a:t>
            </a:r>
            <a:r>
              <a:rPr lang="en-US" dirty="0" err="1">
                <a:solidFill>
                  <a:prstClr val="black"/>
                </a:solidFill>
                <a:latin typeface="Calibri"/>
              </a:rPr>
              <a:t>đang</a:t>
            </a:r>
            <a:r>
              <a:rPr lang="en-US" dirty="0">
                <a:solidFill>
                  <a:prstClr val="black"/>
                </a:solidFill>
                <a:latin typeface="Calibri"/>
              </a:rPr>
              <a:t> </a:t>
            </a:r>
            <a:r>
              <a:rPr lang="en-US" dirty="0" err="1">
                <a:solidFill>
                  <a:prstClr val="black"/>
                </a:solidFill>
                <a:latin typeface="Calibri"/>
              </a:rPr>
              <a:t>chạy</a:t>
            </a:r>
            <a:r>
              <a:rPr lang="en-US" dirty="0">
                <a:solidFill>
                  <a:prstClr val="black"/>
                </a:solidFill>
                <a:latin typeface="Calibri"/>
              </a:rPr>
              <a:t> </a:t>
            </a:r>
            <a:r>
              <a:rPr lang="en-US" dirty="0" err="1">
                <a:solidFill>
                  <a:prstClr val="black"/>
                </a:solidFill>
                <a:latin typeface="Calibri"/>
              </a:rPr>
              <a:t>trên</a:t>
            </a:r>
            <a:r>
              <a:rPr lang="en-US" dirty="0">
                <a:solidFill>
                  <a:prstClr val="black"/>
                </a:solidFill>
                <a:latin typeface="Calibri"/>
              </a:rPr>
              <a:t> </a:t>
            </a:r>
            <a:r>
              <a:rPr lang="en-US" dirty="0" err="1">
                <a:solidFill>
                  <a:prstClr val="black"/>
                </a:solidFill>
                <a:latin typeface="Calibri"/>
              </a:rPr>
              <a:t>máy</a:t>
            </a:r>
            <a:r>
              <a:rPr lang="en-US" dirty="0">
                <a:solidFill>
                  <a:prstClr val="black"/>
                </a:solidFill>
                <a:latin typeface="Calibri"/>
              </a:rPr>
              <a:t> Windows </a:t>
            </a:r>
            <a:r>
              <a:rPr lang="en-US" dirty="0" err="1">
                <a:solidFill>
                  <a:prstClr val="black"/>
                </a:solidFill>
                <a:latin typeface="Calibri"/>
              </a:rPr>
              <a:t>của</a:t>
            </a:r>
            <a:r>
              <a:rPr lang="en-US" dirty="0">
                <a:solidFill>
                  <a:prstClr val="black"/>
                </a:solidFill>
                <a:latin typeface="Calibri"/>
              </a:rPr>
              <a:t> </a:t>
            </a:r>
            <a:r>
              <a:rPr lang="en-US" dirty="0" err="1">
                <a:solidFill>
                  <a:prstClr val="black"/>
                </a:solidFill>
                <a:latin typeface="Calibri"/>
              </a:rPr>
              <a:t>công</a:t>
            </a:r>
            <a:r>
              <a:rPr lang="en-US" dirty="0">
                <a:solidFill>
                  <a:prstClr val="black"/>
                </a:solidFill>
                <a:latin typeface="Calibri"/>
              </a:rPr>
              <a:t> ty</a:t>
            </a:r>
          </a:p>
        </p:txBody>
      </p:sp>
      <p:sp>
        <p:nvSpPr>
          <p:cNvPr id="8" name="Rounded Rectangle 7"/>
          <p:cNvSpPr/>
          <p:nvPr/>
        </p:nvSpPr>
        <p:spPr>
          <a:xfrm>
            <a:off x="2126673" y="4191001"/>
            <a:ext cx="2209800" cy="218867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vi-VN" dirty="0">
                <a:solidFill>
                  <a:prstClr val="black"/>
                </a:solidFill>
                <a:latin typeface="Arial" panose="020B0604020202020204" pitchFamily="34" charset="0"/>
              </a:rPr>
              <a:t>Thiết bị điểm truy cập giả được kết nối với mạng công ty qua liên kết WI-Fl</a:t>
            </a:r>
            <a:endParaRPr lang="en-US" dirty="0">
              <a:solidFill>
                <a:prstClr val="black"/>
              </a:solidFill>
              <a:latin typeface="Calibri"/>
            </a:endParaRPr>
          </a:p>
        </p:txBody>
      </p:sp>
      <p:sp>
        <p:nvSpPr>
          <p:cNvPr id="9" name="Rounded Rectangle 8"/>
          <p:cNvSpPr/>
          <p:nvPr/>
        </p:nvSpPr>
        <p:spPr>
          <a:xfrm>
            <a:off x="7835707" y="4191000"/>
            <a:ext cx="2209800" cy="226011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err="1">
                <a:solidFill>
                  <a:prstClr val="black"/>
                </a:solidFill>
                <a:latin typeface="Calibri"/>
              </a:rPr>
              <a:t>Thiết</a:t>
            </a:r>
            <a:r>
              <a:rPr lang="en-US" dirty="0">
                <a:solidFill>
                  <a:prstClr val="black"/>
                </a:solidFill>
                <a:latin typeface="Calibri"/>
              </a:rPr>
              <a:t> </a:t>
            </a:r>
            <a:r>
              <a:rPr lang="en-US" dirty="0" err="1">
                <a:solidFill>
                  <a:prstClr val="black"/>
                </a:solidFill>
                <a:latin typeface="Calibri"/>
              </a:rPr>
              <a:t>bị</a:t>
            </a:r>
            <a:r>
              <a:rPr lang="en-US" dirty="0">
                <a:solidFill>
                  <a:prstClr val="black"/>
                </a:solidFill>
                <a:latin typeface="Calibri"/>
              </a:rPr>
              <a:t> </a:t>
            </a:r>
            <a:r>
              <a:rPr lang="en-US" dirty="0" err="1">
                <a:solidFill>
                  <a:prstClr val="black"/>
                </a:solidFill>
                <a:latin typeface="Calibri"/>
              </a:rPr>
              <a:t>điểm</a:t>
            </a:r>
            <a:r>
              <a:rPr lang="en-US" dirty="0">
                <a:solidFill>
                  <a:prstClr val="black"/>
                </a:solidFill>
                <a:latin typeface="Calibri"/>
              </a:rPr>
              <a:t> </a:t>
            </a:r>
            <a:r>
              <a:rPr lang="en-US" dirty="0" err="1">
                <a:solidFill>
                  <a:prstClr val="black"/>
                </a:solidFill>
                <a:latin typeface="Calibri"/>
              </a:rPr>
              <a:t>truy</a:t>
            </a:r>
            <a:r>
              <a:rPr lang="en-US" dirty="0">
                <a:solidFill>
                  <a:prstClr val="black"/>
                </a:solidFill>
                <a:latin typeface="Calibri"/>
              </a:rPr>
              <a:t> </a:t>
            </a:r>
            <a:r>
              <a:rPr lang="en-US" dirty="0" err="1">
                <a:solidFill>
                  <a:prstClr val="black"/>
                </a:solidFill>
                <a:latin typeface="Calibri"/>
              </a:rPr>
              <a:t>cập</a:t>
            </a:r>
            <a:r>
              <a:rPr lang="en-US" dirty="0">
                <a:solidFill>
                  <a:prstClr val="black"/>
                </a:solidFill>
                <a:latin typeface="Calibri"/>
              </a:rPr>
              <a:t> </a:t>
            </a:r>
            <a:r>
              <a:rPr lang="en-US" dirty="0" err="1">
                <a:solidFill>
                  <a:prstClr val="black"/>
                </a:solidFill>
                <a:latin typeface="Calibri"/>
              </a:rPr>
              <a:t>giả</a:t>
            </a:r>
            <a:r>
              <a:rPr lang="en-US" dirty="0">
                <a:solidFill>
                  <a:prstClr val="black"/>
                </a:solidFill>
                <a:latin typeface="Calibri"/>
              </a:rPr>
              <a:t> </a:t>
            </a:r>
            <a:r>
              <a:rPr lang="en-US" dirty="0" err="1">
                <a:solidFill>
                  <a:prstClr val="black"/>
                </a:solidFill>
                <a:latin typeface="Calibri"/>
              </a:rPr>
              <a:t>mạo</a:t>
            </a:r>
            <a:r>
              <a:rPr lang="en-US" dirty="0">
                <a:solidFill>
                  <a:prstClr val="black"/>
                </a:solidFill>
                <a:latin typeface="Calibri"/>
              </a:rPr>
              <a:t> </a:t>
            </a:r>
            <a:r>
              <a:rPr lang="en-US" dirty="0" err="1">
                <a:solidFill>
                  <a:prstClr val="black"/>
                </a:solidFill>
                <a:latin typeface="Calibri"/>
              </a:rPr>
              <a:t>dựa</a:t>
            </a:r>
            <a:r>
              <a:rPr lang="en-US" dirty="0">
                <a:solidFill>
                  <a:prstClr val="black"/>
                </a:solidFill>
                <a:latin typeface="Calibri"/>
              </a:rPr>
              <a:t> </a:t>
            </a:r>
            <a:r>
              <a:rPr lang="en-US" dirty="0" err="1">
                <a:solidFill>
                  <a:prstClr val="black"/>
                </a:solidFill>
                <a:latin typeface="Calibri"/>
              </a:rPr>
              <a:t>trên</a:t>
            </a:r>
            <a:r>
              <a:rPr lang="en-US" dirty="0">
                <a:solidFill>
                  <a:prstClr val="black"/>
                </a:solidFill>
                <a:latin typeface="Calibri"/>
              </a:rPr>
              <a:t> USB </a:t>
            </a:r>
            <a:r>
              <a:rPr lang="en-US" dirty="0" err="1">
                <a:solidFill>
                  <a:prstClr val="black"/>
                </a:solidFill>
                <a:latin typeface="Calibri"/>
              </a:rPr>
              <a:t>cắm</a:t>
            </a:r>
            <a:r>
              <a:rPr lang="en-US" dirty="0">
                <a:solidFill>
                  <a:prstClr val="black"/>
                </a:solidFill>
                <a:latin typeface="Calibri"/>
              </a:rPr>
              <a:t> </a:t>
            </a:r>
            <a:r>
              <a:rPr lang="en-US" dirty="0" err="1">
                <a:solidFill>
                  <a:prstClr val="black"/>
                </a:solidFill>
                <a:latin typeface="Calibri"/>
              </a:rPr>
              <a:t>vào</a:t>
            </a:r>
            <a:r>
              <a:rPr lang="en-US" dirty="0">
                <a:solidFill>
                  <a:prstClr val="black"/>
                </a:solidFill>
                <a:latin typeface="Calibri"/>
              </a:rPr>
              <a:t> </a:t>
            </a:r>
            <a:r>
              <a:rPr lang="en-US" dirty="0" err="1">
                <a:solidFill>
                  <a:prstClr val="black"/>
                </a:solidFill>
                <a:latin typeface="Calibri"/>
              </a:rPr>
              <a:t>máy</a:t>
            </a:r>
            <a:r>
              <a:rPr lang="en-US" dirty="0">
                <a:solidFill>
                  <a:prstClr val="black"/>
                </a:solidFill>
                <a:latin typeface="Calibri"/>
              </a:rPr>
              <a:t> </a:t>
            </a:r>
            <a:r>
              <a:rPr lang="en-US" dirty="0" err="1">
                <a:solidFill>
                  <a:prstClr val="black"/>
                </a:solidFill>
                <a:latin typeface="Calibri"/>
              </a:rPr>
              <a:t>công</a:t>
            </a:r>
            <a:r>
              <a:rPr lang="en-US" dirty="0">
                <a:solidFill>
                  <a:prstClr val="black"/>
                </a:solidFill>
                <a:latin typeface="Calibri"/>
              </a:rPr>
              <a:t> ty</a:t>
            </a:r>
          </a:p>
        </p:txBody>
      </p:sp>
      <p:sp>
        <p:nvSpPr>
          <p:cNvPr id="10" name="Rectangle 9"/>
          <p:cNvSpPr/>
          <p:nvPr/>
        </p:nvSpPr>
        <p:spPr>
          <a:xfrm>
            <a:off x="4674041" y="1333500"/>
            <a:ext cx="2819400" cy="9906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solidFill>
                  <a:prstClr val="black"/>
                </a:solidFill>
                <a:latin typeface="Calibri"/>
              </a:rPr>
              <a:t>Điểm</a:t>
            </a:r>
            <a:r>
              <a:rPr lang="en-US" dirty="0">
                <a:solidFill>
                  <a:prstClr val="black"/>
                </a:solidFill>
                <a:latin typeface="Calibri"/>
              </a:rPr>
              <a:t> </a:t>
            </a:r>
            <a:r>
              <a:rPr lang="en-US" dirty="0" err="1">
                <a:solidFill>
                  <a:prstClr val="black"/>
                </a:solidFill>
                <a:latin typeface="Calibri"/>
              </a:rPr>
              <a:t>cần</a:t>
            </a:r>
            <a:r>
              <a:rPr lang="en-US" dirty="0">
                <a:solidFill>
                  <a:prstClr val="black"/>
                </a:solidFill>
                <a:latin typeface="Calibri"/>
              </a:rPr>
              <a:t> </a:t>
            </a:r>
            <a:r>
              <a:rPr lang="en-US" dirty="0" err="1">
                <a:solidFill>
                  <a:prstClr val="black"/>
                </a:solidFill>
                <a:latin typeface="Calibri"/>
              </a:rPr>
              <a:t>thiết</a:t>
            </a:r>
            <a:r>
              <a:rPr lang="en-US" dirty="0">
                <a:solidFill>
                  <a:prstClr val="black"/>
                </a:solidFill>
                <a:latin typeface="Calibri"/>
              </a:rPr>
              <a:t> </a:t>
            </a:r>
            <a:r>
              <a:rPr lang="en-US" dirty="0" err="1">
                <a:solidFill>
                  <a:prstClr val="black"/>
                </a:solidFill>
                <a:latin typeface="Calibri"/>
              </a:rPr>
              <a:t>của</a:t>
            </a:r>
            <a:r>
              <a:rPr lang="en-US" dirty="0">
                <a:solidFill>
                  <a:prstClr val="black"/>
                </a:solidFill>
                <a:latin typeface="Calibri"/>
              </a:rPr>
              <a:t> Rogue</a:t>
            </a:r>
          </a:p>
        </p:txBody>
      </p:sp>
      <p:sp>
        <p:nvSpPr>
          <p:cNvPr id="11" name="Rectangle 10"/>
          <p:cNvSpPr/>
          <p:nvPr/>
        </p:nvSpPr>
        <p:spPr>
          <a:xfrm>
            <a:off x="4495800" y="2362200"/>
            <a:ext cx="3200400" cy="2819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vi-VN" sz="1500" dirty="0">
                <a:solidFill>
                  <a:prstClr val="black"/>
                </a:solidFill>
                <a:latin typeface="Arial" panose="020B0604020202020204" pitchFamily="34" charset="0"/>
              </a:rPr>
              <a:t>Chọn một vị trí thích hợp để cắm điểm truy cập giả mạo của bạn cho phép phủ sóng tối đa từ điểm kết nối của bạn Vô hiệu hóa SSID Broadcast (chế độ im lặng và mọi tính năng quản lý để tránh bị phát hiện Đặt điểm truy cập phía sau tường lửa, H có thể, để tránh mạng  máy quét Triển khai một điểm truy cập giả mạo trong thời gian ngắn hơn</a:t>
            </a:r>
            <a:endParaRPr lang="en-US" sz="1500" dirty="0">
              <a:solidFill>
                <a:prstClr val="black"/>
              </a:solidFill>
              <a:latin typeface="Calibri"/>
            </a:endParaRPr>
          </a:p>
        </p:txBody>
      </p:sp>
    </p:spTree>
    <p:extLst>
      <p:ext uri="{BB962C8B-B14F-4D97-AF65-F5344CB8AC3E}">
        <p14:creationId xmlns:p14="http://schemas.microsoft.com/office/powerpoint/2010/main" val="557264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Tổng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quan</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528755" y="1100500"/>
            <a:ext cx="9134489" cy="4779795"/>
          </a:xfrm>
          <a:prstGeom prst="rect">
            <a:avLst/>
          </a:prstGeom>
        </p:spPr>
      </p:pic>
    </p:spTree>
    <p:extLst>
      <p:ext uri="{BB962C8B-B14F-4D97-AF65-F5344CB8AC3E}">
        <p14:creationId xmlns:p14="http://schemas.microsoft.com/office/powerpoint/2010/main" val="8398614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p:cNvSpPr>
          <p:nvPr/>
        </p:nvSpPr>
        <p:spPr>
          <a:xfrm>
            <a:off x="3394463" y="315440"/>
            <a:ext cx="5632195" cy="628650"/>
          </a:xfrm>
          <a:prstGeom prst="rect">
            <a:avLst/>
          </a:prstGeom>
        </p:spPr>
        <p:txBody>
          <a:bodyPr vert="horz" wrap="square" lIns="0" tIns="0" rIns="0" bIns="0" rtlCol="0">
            <a:spAutoFit/>
          </a:bodyPr>
          <a:lstStyle>
            <a:lvl1pPr>
              <a:defRPr sz="4000" b="1" i="0">
                <a:solidFill>
                  <a:srgbClr val="04607A"/>
                </a:solidFill>
                <a:latin typeface="Arial"/>
                <a:ea typeface="+mj-ea"/>
                <a:cs typeface="Arial"/>
              </a:defRPr>
            </a:lvl1pPr>
          </a:lstStyle>
          <a:p>
            <a:pPr marL="13335"/>
            <a:r>
              <a:rPr lang="vi-VN" kern="0" spc="-5" dirty="0"/>
              <a:t>Phương </a:t>
            </a:r>
            <a:r>
              <a:rPr lang="vi-VN" kern="0" spc="-10" dirty="0"/>
              <a:t>pháp </a:t>
            </a:r>
            <a:r>
              <a:rPr lang="vi-VN" kern="0" spc="-5" dirty="0"/>
              <a:t>tấn</a:t>
            </a:r>
            <a:r>
              <a:rPr lang="vi-VN" kern="0" spc="-15" dirty="0"/>
              <a:t> </a:t>
            </a:r>
            <a:r>
              <a:rPr lang="vi-VN" kern="0" spc="-10" dirty="0"/>
              <a:t>công</a:t>
            </a:r>
          </a:p>
        </p:txBody>
      </p:sp>
      <p:sp>
        <p:nvSpPr>
          <p:cNvPr id="7" name="object 4"/>
          <p:cNvSpPr txBox="1">
            <a:spLocks noGrp="1"/>
          </p:cNvSpPr>
          <p:nvPr>
            <p:ph type="sldNum" sz="quarter" idx="7"/>
          </p:nvPr>
        </p:nvSpPr>
        <p:spPr>
          <a:xfrm>
            <a:off x="9958323" y="6539415"/>
            <a:ext cx="279400" cy="179536"/>
          </a:xfrm>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60</a:t>
            </a:fld>
            <a:endParaRPr dirty="0"/>
          </a:p>
        </p:txBody>
      </p:sp>
      <p:sp>
        <p:nvSpPr>
          <p:cNvPr id="8" name="object 2"/>
          <p:cNvSpPr txBox="1">
            <a:spLocks/>
          </p:cNvSpPr>
          <p:nvPr/>
        </p:nvSpPr>
        <p:spPr>
          <a:xfrm>
            <a:off x="3581401" y="1152354"/>
            <a:ext cx="5632195" cy="430887"/>
          </a:xfrm>
          <a:prstGeom prst="rect">
            <a:avLst/>
          </a:prstGeom>
        </p:spPr>
        <p:txBody>
          <a:bodyPr vert="horz" wrap="square" lIns="0" tIns="0" rIns="0" bIns="0" rtlCol="0">
            <a:spAutoFit/>
          </a:bodyPr>
          <a:lstStyle>
            <a:lvl1pPr>
              <a:defRPr sz="4000" b="1" i="0">
                <a:solidFill>
                  <a:srgbClr val="04607A"/>
                </a:solidFill>
                <a:latin typeface="Arial"/>
                <a:ea typeface="+mj-ea"/>
                <a:cs typeface="Arial"/>
              </a:defRPr>
            </a:lvl1pPr>
          </a:lstStyle>
          <a:p>
            <a:pPr marL="13335"/>
            <a:r>
              <a:rPr lang="en-US" sz="2800" kern="0" spc="-10" dirty="0">
                <a:solidFill>
                  <a:prstClr val="black"/>
                </a:solidFill>
              </a:rPr>
              <a:t>Wireless Hacking </a:t>
            </a:r>
            <a:r>
              <a:rPr lang="en-US" sz="2800" kern="0" spc="-10" dirty="0">
                <a:solidFill>
                  <a:srgbClr val="F79646"/>
                </a:solidFill>
              </a:rPr>
              <a:t>Methodology</a:t>
            </a:r>
            <a:endParaRPr lang="vi-VN" sz="2800" kern="0" spc="-10" dirty="0">
              <a:solidFill>
                <a:srgbClr val="F79646"/>
              </a:solidFill>
            </a:endParaRPr>
          </a:p>
        </p:txBody>
      </p:sp>
      <p:sp>
        <p:nvSpPr>
          <p:cNvPr id="9" name="Oval 8"/>
          <p:cNvSpPr/>
          <p:nvPr/>
        </p:nvSpPr>
        <p:spPr>
          <a:xfrm>
            <a:off x="1637804" y="1873022"/>
            <a:ext cx="1642099"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Phát</a:t>
            </a:r>
            <a:r>
              <a:rPr lang="en-US" dirty="0">
                <a:solidFill>
                  <a:prstClr val="white"/>
                </a:solidFill>
                <a:latin typeface="Calibri"/>
              </a:rPr>
              <a:t> </a:t>
            </a:r>
            <a:r>
              <a:rPr lang="en-US" dirty="0" err="1">
                <a:solidFill>
                  <a:prstClr val="white"/>
                </a:solidFill>
                <a:latin typeface="Calibri"/>
              </a:rPr>
              <a:t>hiện</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0" name="Oval 9"/>
          <p:cNvSpPr/>
          <p:nvPr/>
        </p:nvSpPr>
        <p:spPr>
          <a:xfrm>
            <a:off x="3487780" y="1873022"/>
            <a:ext cx="1562466"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Bản</a:t>
            </a:r>
            <a:r>
              <a:rPr lang="en-US" dirty="0">
                <a:solidFill>
                  <a:prstClr val="white"/>
                </a:solidFill>
                <a:latin typeface="Calibri"/>
              </a:rPr>
              <a:t> </a:t>
            </a:r>
            <a:r>
              <a:rPr lang="en-US" dirty="0" err="1">
                <a:solidFill>
                  <a:prstClr val="white"/>
                </a:solidFill>
                <a:latin typeface="Calibri"/>
              </a:rPr>
              <a:t>đồ</a:t>
            </a:r>
            <a:r>
              <a:rPr lang="en-US" dirty="0">
                <a:solidFill>
                  <a:prstClr val="white"/>
                </a:solidFill>
                <a:latin typeface="Calibri"/>
              </a:rPr>
              <a:t> </a:t>
            </a:r>
            <a:r>
              <a:rPr lang="en-US" dirty="0" err="1">
                <a:solidFill>
                  <a:prstClr val="white"/>
                </a:solidFill>
                <a:latin typeface="Calibri"/>
              </a:rPr>
              <a:t>gps</a:t>
            </a:r>
            <a:endParaRPr lang="en-US" dirty="0">
              <a:solidFill>
                <a:prstClr val="white"/>
              </a:solidFill>
              <a:latin typeface="Calibri"/>
            </a:endParaRPr>
          </a:p>
        </p:txBody>
      </p:sp>
      <p:sp>
        <p:nvSpPr>
          <p:cNvPr id="11" name="Oval 10"/>
          <p:cNvSpPr/>
          <p:nvPr/>
        </p:nvSpPr>
        <p:spPr>
          <a:xfrm>
            <a:off x="5369161" y="1873022"/>
            <a:ext cx="1682798"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Phân</a:t>
            </a:r>
            <a:r>
              <a:rPr lang="en-US" dirty="0">
                <a:solidFill>
                  <a:prstClr val="white"/>
                </a:solidFill>
                <a:latin typeface="Calibri"/>
              </a:rPr>
              <a:t> </a:t>
            </a:r>
            <a:r>
              <a:rPr lang="en-US" dirty="0" err="1">
                <a:solidFill>
                  <a:prstClr val="white"/>
                </a:solidFill>
                <a:latin typeface="Calibri"/>
              </a:rPr>
              <a:t>tích</a:t>
            </a:r>
            <a:r>
              <a:rPr lang="en-US" dirty="0">
                <a:solidFill>
                  <a:prstClr val="white"/>
                </a:solidFill>
                <a:latin typeface="Calibri"/>
              </a:rPr>
              <a:t> </a:t>
            </a:r>
            <a:r>
              <a:rPr lang="en-US" dirty="0" err="1">
                <a:solidFill>
                  <a:prstClr val="white"/>
                </a:solidFill>
                <a:latin typeface="Calibri"/>
              </a:rPr>
              <a:t>lưu</a:t>
            </a:r>
            <a:r>
              <a:rPr lang="en-US" dirty="0">
                <a:solidFill>
                  <a:prstClr val="white"/>
                </a:solidFill>
                <a:latin typeface="Calibri"/>
              </a:rPr>
              <a:t> </a:t>
            </a:r>
            <a:r>
              <a:rPr lang="en-US" dirty="0" err="1">
                <a:solidFill>
                  <a:prstClr val="white"/>
                </a:solidFill>
                <a:latin typeface="Calibri"/>
              </a:rPr>
              <a:t>lượng</a:t>
            </a:r>
            <a:r>
              <a:rPr lang="en-US" dirty="0">
                <a:solidFill>
                  <a:prstClr val="white"/>
                </a:solidFill>
                <a:latin typeface="Calibri"/>
              </a:rPr>
              <a:t> </a:t>
            </a:r>
            <a:r>
              <a:rPr lang="en-US" dirty="0" err="1">
                <a:solidFill>
                  <a:prstClr val="white"/>
                </a:solidFill>
                <a:latin typeface="Calibri"/>
              </a:rPr>
              <a:t>không</a:t>
            </a:r>
            <a:r>
              <a:rPr lang="en-US" dirty="0">
                <a:solidFill>
                  <a:prstClr val="white"/>
                </a:solidFill>
                <a:latin typeface="Calibri"/>
              </a:rPr>
              <a:t> </a:t>
            </a:r>
            <a:r>
              <a:rPr lang="en-US" dirty="0" err="1">
                <a:solidFill>
                  <a:prstClr val="white"/>
                </a:solidFill>
                <a:latin typeface="Calibri"/>
              </a:rPr>
              <a:t>dây</a:t>
            </a:r>
            <a:endParaRPr lang="en-US" dirty="0">
              <a:solidFill>
                <a:prstClr val="white"/>
              </a:solidFill>
              <a:latin typeface="Calibri"/>
            </a:endParaRPr>
          </a:p>
        </p:txBody>
      </p:sp>
      <p:sp>
        <p:nvSpPr>
          <p:cNvPr id="12" name="Oval 11"/>
          <p:cNvSpPr/>
          <p:nvPr/>
        </p:nvSpPr>
        <p:spPr>
          <a:xfrm>
            <a:off x="7196765" y="1873022"/>
            <a:ext cx="1682798"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solidFill>
                <a:latin typeface="Calibri"/>
              </a:rPr>
              <a:t>Launch </a:t>
            </a:r>
            <a:r>
              <a:rPr lang="en-US" dirty="0" err="1">
                <a:solidFill>
                  <a:prstClr val="white"/>
                </a:solidFill>
                <a:latin typeface="Calibri"/>
              </a:rPr>
              <a:t>các</a:t>
            </a:r>
            <a:r>
              <a:rPr lang="en-US" dirty="0">
                <a:solidFill>
                  <a:prstClr val="white"/>
                </a:solidFill>
                <a:latin typeface="Calibri"/>
              </a:rPr>
              <a:t> </a:t>
            </a:r>
            <a:r>
              <a:rPr lang="en-US" dirty="0" err="1">
                <a:solidFill>
                  <a:prstClr val="white"/>
                </a:solidFill>
                <a:latin typeface="Calibri"/>
              </a:rPr>
              <a:t>cuộc</a:t>
            </a:r>
            <a:r>
              <a:rPr lang="en-US" dirty="0">
                <a:solidFill>
                  <a:prstClr val="white"/>
                </a:solidFill>
                <a:latin typeface="Calibri"/>
              </a:rPr>
              <a:t> </a:t>
            </a:r>
            <a:r>
              <a:rPr lang="en-US" dirty="0" err="1">
                <a:solidFill>
                  <a:prstClr val="white"/>
                </a:solidFill>
                <a:latin typeface="Calibri"/>
              </a:rPr>
              <a:t>tấn</a:t>
            </a:r>
            <a:r>
              <a:rPr lang="en-US" dirty="0">
                <a:solidFill>
                  <a:prstClr val="white"/>
                </a:solidFill>
                <a:latin typeface="Calibri"/>
              </a:rPr>
              <a:t> </a:t>
            </a:r>
            <a:r>
              <a:rPr lang="en-US" dirty="0" err="1">
                <a:solidFill>
                  <a:prstClr val="white"/>
                </a:solidFill>
                <a:latin typeface="Calibri"/>
              </a:rPr>
              <a:t>công</a:t>
            </a:r>
            <a:r>
              <a:rPr lang="en-US" dirty="0">
                <a:solidFill>
                  <a:prstClr val="white"/>
                </a:solidFill>
                <a:latin typeface="Calibri"/>
              </a:rPr>
              <a:t> </a:t>
            </a:r>
            <a:r>
              <a:rPr lang="en-US" dirty="0" err="1">
                <a:solidFill>
                  <a:prstClr val="white"/>
                </a:solidFill>
                <a:latin typeface="Calibri"/>
              </a:rPr>
              <a:t>không</a:t>
            </a:r>
            <a:r>
              <a:rPr lang="en-US" dirty="0">
                <a:solidFill>
                  <a:prstClr val="white"/>
                </a:solidFill>
                <a:latin typeface="Calibri"/>
              </a:rPr>
              <a:t> </a:t>
            </a:r>
            <a:r>
              <a:rPr lang="en-US" dirty="0" err="1">
                <a:solidFill>
                  <a:prstClr val="white"/>
                </a:solidFill>
                <a:latin typeface="Calibri"/>
              </a:rPr>
              <a:t>dây</a:t>
            </a:r>
            <a:endParaRPr lang="en-US" dirty="0">
              <a:solidFill>
                <a:prstClr val="white"/>
              </a:solidFill>
              <a:latin typeface="Calibri"/>
            </a:endParaRPr>
          </a:p>
        </p:txBody>
      </p:sp>
      <p:sp>
        <p:nvSpPr>
          <p:cNvPr id="13" name="Oval 12"/>
          <p:cNvSpPr/>
          <p:nvPr/>
        </p:nvSpPr>
        <p:spPr>
          <a:xfrm>
            <a:off x="9016007" y="1873022"/>
            <a:ext cx="1645067" cy="12003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solidFill>
                  <a:prstClr val="black"/>
                </a:solidFill>
                <a:latin typeface="Calibri"/>
              </a:rPr>
              <a:t>Bẻ</a:t>
            </a:r>
            <a:r>
              <a:rPr lang="en-US" dirty="0">
                <a:solidFill>
                  <a:prstClr val="black"/>
                </a:solidFill>
                <a:latin typeface="Calibri"/>
              </a:rPr>
              <a:t> </a:t>
            </a:r>
            <a:r>
              <a:rPr lang="en-US" dirty="0" err="1">
                <a:solidFill>
                  <a:prstClr val="black"/>
                </a:solidFill>
                <a:latin typeface="Calibri"/>
              </a:rPr>
              <a:t>khóa</a:t>
            </a:r>
            <a:r>
              <a:rPr lang="en-US" dirty="0">
                <a:solidFill>
                  <a:prstClr val="black"/>
                </a:solidFill>
                <a:latin typeface="Calibri"/>
              </a:rPr>
              <a:t> </a:t>
            </a:r>
            <a:r>
              <a:rPr lang="en-US" dirty="0" err="1">
                <a:solidFill>
                  <a:prstClr val="black"/>
                </a:solidFill>
                <a:latin typeface="Calibri"/>
              </a:rPr>
              <a:t>những</a:t>
            </a:r>
            <a:r>
              <a:rPr lang="en-US" dirty="0">
                <a:solidFill>
                  <a:prstClr val="black"/>
                </a:solidFill>
                <a:latin typeface="Calibri"/>
              </a:rPr>
              <a:t> </a:t>
            </a:r>
            <a:r>
              <a:rPr lang="en-US" dirty="0" err="1">
                <a:solidFill>
                  <a:prstClr val="black"/>
                </a:solidFill>
                <a:latin typeface="Calibri"/>
              </a:rPr>
              <a:t>mã</a:t>
            </a:r>
            <a:r>
              <a:rPr lang="en-US" dirty="0">
                <a:solidFill>
                  <a:prstClr val="black"/>
                </a:solidFill>
                <a:latin typeface="Calibri"/>
              </a:rPr>
              <a:t> </a:t>
            </a:r>
            <a:r>
              <a:rPr lang="en-US" dirty="0" err="1">
                <a:solidFill>
                  <a:prstClr val="black"/>
                </a:solidFill>
                <a:latin typeface="Calibri"/>
              </a:rPr>
              <a:t>hóa</a:t>
            </a:r>
            <a:r>
              <a:rPr lang="en-US" dirty="0">
                <a:solidFill>
                  <a:prstClr val="black"/>
                </a:solidFill>
                <a:latin typeface="Calibri"/>
              </a:rPr>
              <a:t> </a:t>
            </a:r>
            <a:r>
              <a:rPr lang="en-US" dirty="0" err="1">
                <a:solidFill>
                  <a:prstClr val="black"/>
                </a:solidFill>
                <a:latin typeface="Calibri"/>
              </a:rPr>
              <a:t>wifi</a:t>
            </a:r>
            <a:endParaRPr lang="en-US" dirty="0">
              <a:solidFill>
                <a:prstClr val="black"/>
              </a:solidFill>
              <a:latin typeface="Calibri"/>
            </a:endParaRPr>
          </a:p>
        </p:txBody>
      </p:sp>
      <p:sp>
        <p:nvSpPr>
          <p:cNvPr id="14" name="Oval 13"/>
          <p:cNvSpPr/>
          <p:nvPr/>
        </p:nvSpPr>
        <p:spPr>
          <a:xfrm>
            <a:off x="1752468" y="3364809"/>
            <a:ext cx="8565865" cy="8515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solidFill>
                  <a:prstClr val="white"/>
                </a:solidFill>
                <a:latin typeface="Calibri"/>
              </a:rPr>
              <a:t>Thỏa</a:t>
            </a:r>
            <a:r>
              <a:rPr lang="en-US" dirty="0">
                <a:solidFill>
                  <a:prstClr val="white"/>
                </a:solidFill>
                <a:latin typeface="Calibri"/>
              </a:rPr>
              <a:t> </a:t>
            </a:r>
            <a:r>
              <a:rPr lang="en-US" dirty="0" err="1">
                <a:solidFill>
                  <a:prstClr val="white"/>
                </a:solidFill>
                <a:latin typeface="Calibri"/>
              </a:rPr>
              <a:t>hiệp</a:t>
            </a:r>
            <a:r>
              <a:rPr lang="en-US" dirty="0">
                <a:solidFill>
                  <a:prstClr val="white"/>
                </a:solidFill>
                <a:latin typeface="Calibri"/>
              </a:rPr>
              <a:t> </a:t>
            </a:r>
            <a:r>
              <a:rPr lang="en-US" dirty="0" err="1">
                <a:solidFill>
                  <a:prstClr val="white"/>
                </a:solidFill>
                <a:latin typeface="Calibri"/>
              </a:rPr>
              <a:t>mạng</a:t>
            </a:r>
            <a:r>
              <a:rPr lang="en-US" dirty="0">
                <a:solidFill>
                  <a:prstClr val="white"/>
                </a:solidFill>
                <a:latin typeface="Calibri"/>
              </a:rPr>
              <a:t> </a:t>
            </a:r>
            <a:r>
              <a:rPr lang="en-US" dirty="0" err="1">
                <a:solidFill>
                  <a:prstClr val="white"/>
                </a:solidFill>
                <a:latin typeface="Calibri"/>
              </a:rPr>
              <a:t>wifi</a:t>
            </a:r>
            <a:endParaRPr lang="en-US" dirty="0">
              <a:solidFill>
                <a:prstClr val="white"/>
              </a:solidFill>
              <a:latin typeface="Calibri"/>
            </a:endParaRPr>
          </a:p>
        </p:txBody>
      </p:sp>
      <p:sp>
        <p:nvSpPr>
          <p:cNvPr id="15" name="Oval 14"/>
          <p:cNvSpPr/>
          <p:nvPr/>
        </p:nvSpPr>
        <p:spPr>
          <a:xfrm>
            <a:off x="1752469" y="4816509"/>
            <a:ext cx="8565865" cy="12003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marL="13335"/>
            <a:r>
              <a:rPr lang="vi-VN" kern="0" spc="-10" dirty="0">
                <a:solidFill>
                  <a:prstClr val="black"/>
                </a:solidFill>
                <a:latin typeface="Arial" panose="020B0604020202020204" pitchFamily="34" charset="0"/>
              </a:rPr>
              <a:t>Mục tiêu của phương pháp hack không dây là thỏa hiệp mạng wifi để có được quyền truy cập trái phép vào tài nguyên mạng</a:t>
            </a:r>
          </a:p>
        </p:txBody>
      </p:sp>
      <p:cxnSp>
        <p:nvCxnSpPr>
          <p:cNvPr id="16" name="Elbow Connector 15"/>
          <p:cNvCxnSpPr>
            <a:stCxn id="13" idx="0"/>
            <a:endCxn id="9" idx="0"/>
          </p:cNvCxnSpPr>
          <p:nvPr/>
        </p:nvCxnSpPr>
        <p:spPr>
          <a:xfrm rot="16200000" flipV="1">
            <a:off x="6148697" y="-1816822"/>
            <a:ext cx="12700" cy="7379687"/>
          </a:xfrm>
          <a:prstGeom prst="bentConnector3">
            <a:avLst>
              <a:gd name="adj1" fmla="val 180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9" idx="6"/>
            <a:endCxn id="10" idx="2"/>
          </p:cNvCxnSpPr>
          <p:nvPr/>
        </p:nvCxnSpPr>
        <p:spPr>
          <a:xfrm>
            <a:off x="3279902" y="2473181"/>
            <a:ext cx="207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a:endCxn id="11" idx="2"/>
          </p:cNvCxnSpPr>
          <p:nvPr/>
        </p:nvCxnSpPr>
        <p:spPr>
          <a:xfrm>
            <a:off x="5050247" y="2473181"/>
            <a:ext cx="318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6"/>
            <a:endCxn id="12" idx="2"/>
          </p:cNvCxnSpPr>
          <p:nvPr/>
        </p:nvCxnSpPr>
        <p:spPr>
          <a:xfrm>
            <a:off x="7051959" y="2473181"/>
            <a:ext cx="1448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6"/>
            <a:endCxn id="13" idx="2"/>
          </p:cNvCxnSpPr>
          <p:nvPr/>
        </p:nvCxnSpPr>
        <p:spPr>
          <a:xfrm>
            <a:off x="8879564" y="2473181"/>
            <a:ext cx="136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1"/>
            <a:endCxn id="9" idx="4"/>
          </p:cNvCxnSpPr>
          <p:nvPr/>
        </p:nvCxnSpPr>
        <p:spPr>
          <a:xfrm flipH="1" flipV="1">
            <a:off x="2458853" y="3073340"/>
            <a:ext cx="548056"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7"/>
            <a:endCxn id="13" idx="4"/>
          </p:cNvCxnSpPr>
          <p:nvPr/>
        </p:nvCxnSpPr>
        <p:spPr>
          <a:xfrm flipV="1">
            <a:off x="9063890" y="3073340"/>
            <a:ext cx="774650" cy="41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0"/>
            <a:endCxn id="15" idx="0"/>
          </p:cNvCxnSpPr>
          <p:nvPr/>
        </p:nvCxnSpPr>
        <p:spPr>
          <a:xfrm>
            <a:off x="6035401" y="481650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0"/>
            <a:endCxn id="14" idx="4"/>
          </p:cNvCxnSpPr>
          <p:nvPr/>
        </p:nvCxnSpPr>
        <p:spPr>
          <a:xfrm flipH="1" flipV="1">
            <a:off x="6035401" y="4216351"/>
            <a:ext cx="1" cy="600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862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05000" y="1219200"/>
            <a:ext cx="8377428" cy="5257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61</a:t>
            </a:fld>
            <a:endParaRPr dirty="0"/>
          </a:p>
        </p:txBody>
      </p:sp>
      <p:sp>
        <p:nvSpPr>
          <p:cNvPr id="5" name="Rounded Rectangle 4"/>
          <p:cNvSpPr/>
          <p:nvPr/>
        </p:nvSpPr>
        <p:spPr>
          <a:xfrm>
            <a:off x="2286000" y="1219200"/>
            <a:ext cx="7467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ounded Rectangle 5"/>
          <p:cNvSpPr/>
          <p:nvPr/>
        </p:nvSpPr>
        <p:spPr>
          <a:xfrm>
            <a:off x="2667000" y="3124200"/>
            <a:ext cx="2514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ounded Rectangle 6"/>
          <p:cNvSpPr/>
          <p:nvPr/>
        </p:nvSpPr>
        <p:spPr>
          <a:xfrm>
            <a:off x="2667000" y="4648200"/>
            <a:ext cx="2514600" cy="6725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2: Thu thập dữ liệu lưu lượng không dây với airodump-ng</a:t>
            </a:r>
            <a:endParaRPr lang="en-US" sz="1300" dirty="0">
              <a:solidFill>
                <a:prstClr val="white"/>
              </a:solidFill>
              <a:latin typeface="Calibri"/>
            </a:endParaRPr>
          </a:p>
        </p:txBody>
      </p:sp>
      <p:sp>
        <p:nvSpPr>
          <p:cNvPr id="8" name="Rounded Rectangle 7"/>
          <p:cNvSpPr/>
          <p:nvPr/>
        </p:nvSpPr>
        <p:spPr>
          <a:xfrm>
            <a:off x="2514600" y="6096000"/>
            <a:ext cx="72390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3: Liên kết thẻ không dây của bạn với AP bạn đang truy cập với aireplay-ng</a:t>
            </a:r>
            <a:endParaRPr lang="en-US" sz="1300" dirty="0">
              <a:solidFill>
                <a:prstClr val="white"/>
              </a:solidFill>
              <a:latin typeface="Calibri"/>
            </a:endParaRPr>
          </a:p>
        </p:txBody>
      </p:sp>
      <p:sp>
        <p:nvSpPr>
          <p:cNvPr id="9" name="Rounded Rectangle 8"/>
          <p:cNvSpPr/>
          <p:nvPr/>
        </p:nvSpPr>
        <p:spPr>
          <a:xfrm>
            <a:off x="7010400" y="3110991"/>
            <a:ext cx="2514600" cy="685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4: Bắt đầu tiêm gói với aireplay-ng</a:t>
            </a:r>
            <a:endParaRPr lang="en-US" sz="1300" dirty="0">
              <a:solidFill>
                <a:prstClr val="white"/>
              </a:solidFill>
              <a:latin typeface="Calibri"/>
            </a:endParaRPr>
          </a:p>
        </p:txBody>
      </p:sp>
      <p:sp>
        <p:nvSpPr>
          <p:cNvPr id="10" name="Rounded Rectangle 9"/>
          <p:cNvSpPr/>
          <p:nvPr/>
        </p:nvSpPr>
        <p:spPr>
          <a:xfrm>
            <a:off x="7010400" y="4572000"/>
            <a:ext cx="2514600" cy="748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5: Giải mã Khóa WEP bằng aircrack-ng</a:t>
            </a:r>
            <a:endParaRPr lang="en-US" sz="1300" dirty="0">
              <a:solidFill>
                <a:prstClr val="white"/>
              </a:solidFill>
              <a:latin typeface="Calibri"/>
            </a:endParaRPr>
          </a:p>
        </p:txBody>
      </p:sp>
      <p:sp>
        <p:nvSpPr>
          <p:cNvPr id="11" name="Rounded Rectangle 10"/>
          <p:cNvSpPr/>
          <p:nvPr/>
        </p:nvSpPr>
        <p:spPr>
          <a:xfrm>
            <a:off x="2286000" y="1167891"/>
            <a:ext cx="7467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prstClr val="white"/>
                </a:solidFill>
                <a:latin typeface="Calibri"/>
              </a:rPr>
              <a:t>Làm</a:t>
            </a:r>
            <a:r>
              <a:rPr lang="en-US" sz="3000" dirty="0">
                <a:solidFill>
                  <a:prstClr val="white"/>
                </a:solidFill>
                <a:latin typeface="Calibri"/>
              </a:rPr>
              <a:t> </a:t>
            </a:r>
            <a:r>
              <a:rPr lang="en-US" sz="3000" dirty="0" err="1">
                <a:solidFill>
                  <a:prstClr val="white"/>
                </a:solidFill>
                <a:latin typeface="Calibri"/>
              </a:rPr>
              <a:t>thế</a:t>
            </a:r>
            <a:r>
              <a:rPr lang="en-US" sz="3000" dirty="0">
                <a:solidFill>
                  <a:prstClr val="white"/>
                </a:solidFill>
                <a:latin typeface="Calibri"/>
              </a:rPr>
              <a:t> </a:t>
            </a:r>
            <a:r>
              <a:rPr lang="en-US" sz="3000" dirty="0" err="1">
                <a:solidFill>
                  <a:prstClr val="white"/>
                </a:solidFill>
                <a:latin typeface="Calibri"/>
              </a:rPr>
              <a:t>nào</a:t>
            </a:r>
            <a:r>
              <a:rPr lang="en-US" sz="3000" dirty="0">
                <a:solidFill>
                  <a:prstClr val="white"/>
                </a:solidFill>
                <a:latin typeface="Calibri"/>
              </a:rPr>
              <a:t> </a:t>
            </a:r>
            <a:r>
              <a:rPr lang="en-US" sz="3000" dirty="0" err="1">
                <a:solidFill>
                  <a:prstClr val="white"/>
                </a:solidFill>
                <a:latin typeface="Calibri"/>
              </a:rPr>
              <a:t>để</a:t>
            </a:r>
            <a:r>
              <a:rPr lang="en-US" sz="3000" dirty="0">
                <a:solidFill>
                  <a:prstClr val="white"/>
                </a:solidFill>
                <a:latin typeface="Calibri"/>
              </a:rPr>
              <a:t> Crack WEP </a:t>
            </a:r>
            <a:r>
              <a:rPr lang="en-US" sz="3000" dirty="0" err="1">
                <a:solidFill>
                  <a:prstClr val="white"/>
                </a:solidFill>
                <a:latin typeface="Calibri"/>
              </a:rPr>
              <a:t>bằng</a:t>
            </a:r>
            <a:r>
              <a:rPr lang="en-US" sz="3000" dirty="0">
                <a:solidFill>
                  <a:prstClr val="white"/>
                </a:solidFill>
                <a:latin typeface="Calibri"/>
              </a:rPr>
              <a:t> </a:t>
            </a:r>
            <a:r>
              <a:rPr lang="en-US" sz="3000" dirty="0" err="1">
                <a:solidFill>
                  <a:prstClr val="white"/>
                </a:solidFill>
                <a:latin typeface="Calibri"/>
              </a:rPr>
              <a:t>Aircrack</a:t>
            </a:r>
            <a:r>
              <a:rPr lang="en-US" sz="3000" dirty="0">
                <a:solidFill>
                  <a:prstClr val="white"/>
                </a:solidFill>
                <a:latin typeface="Calibri"/>
              </a:rPr>
              <a:t>?</a:t>
            </a:r>
          </a:p>
        </p:txBody>
      </p:sp>
      <p:sp>
        <p:nvSpPr>
          <p:cNvPr id="12" name="Rounded Rectangle 11"/>
          <p:cNvSpPr/>
          <p:nvPr/>
        </p:nvSpPr>
        <p:spPr>
          <a:xfrm>
            <a:off x="2667000" y="3072891"/>
            <a:ext cx="2514600" cy="66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prstClr val="white"/>
                </a:solidFill>
                <a:latin typeface="Arial" panose="020B0604020202020204" pitchFamily="34" charset="0"/>
              </a:rPr>
              <a:t>BƯỚC 1: Giám sát lưu lượng không dây Với airmon-ng</a:t>
            </a:r>
            <a:endParaRPr lang="en-US" sz="1300" dirty="0">
              <a:solidFill>
                <a:prstClr val="white"/>
              </a:solidFill>
              <a:latin typeface="Calibri"/>
            </a:endParaRPr>
          </a:p>
        </p:txBody>
      </p:sp>
    </p:spTree>
    <p:extLst>
      <p:ext uri="{BB962C8B-B14F-4D97-AF65-F5344CB8AC3E}">
        <p14:creationId xmlns:p14="http://schemas.microsoft.com/office/powerpoint/2010/main" val="25262547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752600" y="1143000"/>
            <a:ext cx="8644128" cy="53340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62</a:t>
            </a:fld>
            <a:endParaRPr dirty="0"/>
          </a:p>
        </p:txBody>
      </p:sp>
      <p:sp>
        <p:nvSpPr>
          <p:cNvPr id="5" name="Rounded Rectangle 4"/>
          <p:cNvSpPr/>
          <p:nvPr/>
        </p:nvSpPr>
        <p:spPr>
          <a:xfrm>
            <a:off x="9057765" y="1645193"/>
            <a:ext cx="1484631"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1300" dirty="0">
                <a:solidFill>
                  <a:prstClr val="black"/>
                </a:solidFill>
                <a:latin typeface="Arial" panose="020B0604020202020204" pitchFamily="34" charset="0"/>
              </a:rPr>
              <a:t>Bước 1: Chạy airmon trong chế độ màn hình</a:t>
            </a:r>
            <a:endParaRPr lang="en-US" sz="1300" dirty="0">
              <a:solidFill>
                <a:prstClr val="black"/>
              </a:solidFill>
              <a:latin typeface="Calibri"/>
            </a:endParaRPr>
          </a:p>
        </p:txBody>
      </p:sp>
      <p:sp>
        <p:nvSpPr>
          <p:cNvPr id="6" name="Rounded Rectangle 5"/>
          <p:cNvSpPr/>
          <p:nvPr/>
        </p:nvSpPr>
        <p:spPr>
          <a:xfrm>
            <a:off x="9008363" y="2362201"/>
            <a:ext cx="1583437" cy="30964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vi-VN" sz="1400" dirty="0">
                <a:solidFill>
                  <a:prstClr val="black"/>
                </a:solidFill>
                <a:latin typeface="Arial" panose="020B0604020202020204" pitchFamily="34" charset="0"/>
              </a:rPr>
              <a:t>Bước 2: Khởi động airodump để khám phá SSID trên giao diện và giữ cho nó chạy Tệp chụp của bạn phải chứa hơn 50.000 IV để bẻ khóa thành công khóa WEP.</a:t>
            </a:r>
            <a:endParaRPr lang="en-US" sz="1400" dirty="0">
              <a:solidFill>
                <a:prstClr val="black"/>
              </a:solidFill>
              <a:latin typeface="Calibri"/>
            </a:endParaRPr>
          </a:p>
        </p:txBody>
      </p:sp>
      <p:sp>
        <p:nvSpPr>
          <p:cNvPr id="7" name="Rounded Rectangle 6"/>
          <p:cNvSpPr/>
          <p:nvPr/>
        </p:nvSpPr>
        <p:spPr>
          <a:xfrm>
            <a:off x="9008362" y="5465687"/>
            <a:ext cx="1524382" cy="1295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1300" dirty="0">
                <a:solidFill>
                  <a:prstClr val="black"/>
                </a:solidFill>
                <a:latin typeface="Arial" panose="020B0604020202020204" pitchFamily="34" charset="0"/>
              </a:rPr>
              <a:t>Bước 3: Liên kết thẻ không dây của bạn với điểm truy cập mục tiêu</a:t>
            </a:r>
            <a:endParaRPr lang="en-US" sz="1300" dirty="0">
              <a:solidFill>
                <a:prstClr val="black"/>
              </a:solidFill>
              <a:latin typeface="Calibri"/>
            </a:endParaRPr>
          </a:p>
        </p:txBody>
      </p:sp>
      <p:sp>
        <p:nvSpPr>
          <p:cNvPr id="8" name="Rectangle 7"/>
          <p:cNvSpPr/>
          <p:nvPr/>
        </p:nvSpPr>
        <p:spPr>
          <a:xfrm>
            <a:off x="1981200" y="1219200"/>
            <a:ext cx="74676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solidFill>
                  <a:prstClr val="black"/>
                </a:solidFill>
                <a:latin typeface="Calibri"/>
              </a:rPr>
              <a:t>Làm thế nào để Crack WEP bằng Aircrack? Ảnh chụp màn hình 1/2</a:t>
            </a:r>
          </a:p>
        </p:txBody>
      </p:sp>
    </p:spTree>
    <p:extLst>
      <p:ext uri="{BB962C8B-B14F-4D97-AF65-F5344CB8AC3E}">
        <p14:creationId xmlns:p14="http://schemas.microsoft.com/office/powerpoint/2010/main" val="2912207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2008123" y="1103882"/>
            <a:ext cx="8229600" cy="5164836"/>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63</a:t>
            </a:fld>
            <a:endParaRPr dirty="0"/>
          </a:p>
        </p:txBody>
      </p:sp>
      <p:sp>
        <p:nvSpPr>
          <p:cNvPr id="6" name="Rounded Rectangle 5"/>
          <p:cNvSpPr/>
          <p:nvPr/>
        </p:nvSpPr>
        <p:spPr>
          <a:xfrm>
            <a:off x="8912098" y="1600200"/>
            <a:ext cx="1755903" cy="2632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700" dirty="0">
                <a:solidFill>
                  <a:prstClr val="white"/>
                </a:solidFill>
                <a:latin typeface="Arial" panose="020B0604020202020204" pitchFamily="34" charset="0"/>
              </a:rPr>
              <a:t>Bước 4: Tiêm gói bằng cách sử dụng aireplay-ng để tạo lưu lượng truy cập trên điểm truy cập mục tiêu</a:t>
            </a:r>
            <a:endParaRPr lang="en-US" sz="1700" dirty="0">
              <a:solidFill>
                <a:prstClr val="white"/>
              </a:solidFill>
              <a:latin typeface="Calibri"/>
            </a:endParaRPr>
          </a:p>
        </p:txBody>
      </p:sp>
      <p:sp>
        <p:nvSpPr>
          <p:cNvPr id="7" name="Rounded Rectangle 6"/>
          <p:cNvSpPr/>
          <p:nvPr/>
        </p:nvSpPr>
        <p:spPr>
          <a:xfrm>
            <a:off x="8905170" y="4232908"/>
            <a:ext cx="1762830" cy="25008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700" dirty="0">
                <a:solidFill>
                  <a:prstClr val="white"/>
                </a:solidFill>
                <a:latin typeface="Arial" panose="020B0604020202020204" pitchFamily="34" charset="0"/>
              </a:rPr>
              <a:t>Bước 5: Đợi airodump-ng chụp hơn 50.000 IVs Crack khóa WEP bằng aircrack-ng</a:t>
            </a:r>
            <a:endParaRPr lang="en-US" sz="1700" dirty="0">
              <a:solidFill>
                <a:prstClr val="white"/>
              </a:solidFill>
              <a:latin typeface="Calibri"/>
            </a:endParaRPr>
          </a:p>
        </p:txBody>
      </p:sp>
    </p:spTree>
    <p:extLst>
      <p:ext uri="{BB962C8B-B14F-4D97-AF65-F5344CB8AC3E}">
        <p14:creationId xmlns:p14="http://schemas.microsoft.com/office/powerpoint/2010/main" val="35064479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txBox="1"/>
          <p:nvPr/>
        </p:nvSpPr>
        <p:spPr>
          <a:xfrm>
            <a:off x="1828800" y="1219201"/>
            <a:ext cx="8458200" cy="5786199"/>
          </a:xfrm>
          <a:prstGeom prst="rect">
            <a:avLst/>
          </a:prstGeom>
        </p:spPr>
        <p:txBody>
          <a:bodyPr vert="horz" wrap="square" lIns="0" tIns="0" rIns="0" bIns="0" rtlCol="0">
            <a:spAutoFit/>
          </a:bodyPr>
          <a:lstStyle/>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pPr marR="66675" algn="r">
              <a:spcBef>
                <a:spcPts val="5"/>
              </a:spcBef>
            </a:pPr>
            <a:r>
              <a:rPr sz="1200" dirty="0">
                <a:solidFill>
                  <a:srgbClr val="045C75"/>
                </a:solidFill>
                <a:latin typeface="Times New Roman"/>
                <a:cs typeface="Times New Roman"/>
              </a:rPr>
              <a:t>83</a:t>
            </a:r>
            <a:endParaRPr sz="1200">
              <a:solidFill>
                <a:prstClr val="black"/>
              </a:solidFill>
              <a:latin typeface="Times New Roman"/>
              <a:cs typeface="Times New Roman"/>
            </a:endParaRPr>
          </a:p>
        </p:txBody>
      </p:sp>
      <p:sp>
        <p:nvSpPr>
          <p:cNvPr id="4" name="object 4"/>
          <p:cNvSpPr/>
          <p:nvPr/>
        </p:nvSpPr>
        <p:spPr>
          <a:xfrm>
            <a:off x="1828800" y="1219200"/>
            <a:ext cx="8458200" cy="5430012"/>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5" name="Rounded Rectangle 4"/>
          <p:cNvSpPr/>
          <p:nvPr/>
        </p:nvSpPr>
        <p:spPr>
          <a:xfrm>
            <a:off x="1828800" y="1219200"/>
            <a:ext cx="8534400" cy="457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prstClr val="black"/>
                </a:solidFill>
                <a:latin typeface="Calibri"/>
              </a:rPr>
              <a:t>Làm thế nào để Crack WPA-PSK bằng Aircrack?</a:t>
            </a:r>
          </a:p>
        </p:txBody>
      </p:sp>
      <p:sp>
        <p:nvSpPr>
          <p:cNvPr id="6" name="Rounded Rectangle 5"/>
          <p:cNvSpPr/>
          <p:nvPr/>
        </p:nvSpPr>
        <p:spPr>
          <a:xfrm>
            <a:off x="2590800" y="2286000"/>
            <a:ext cx="2971800" cy="533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vi-VN" sz="1500" dirty="0">
                <a:solidFill>
                  <a:prstClr val="black"/>
                </a:solidFill>
                <a:latin typeface="Arial" panose="020B0604020202020204" pitchFamily="34" charset="0"/>
              </a:rPr>
              <a:t>Bước 1: Giám sát lưu lượng không dây với airmon-ng</a:t>
            </a:r>
            <a:endParaRPr lang="en-US" sz="1500" dirty="0">
              <a:solidFill>
                <a:prstClr val="black"/>
              </a:solidFill>
              <a:latin typeface="Calibri"/>
            </a:endParaRPr>
          </a:p>
        </p:txBody>
      </p:sp>
      <p:sp>
        <p:nvSpPr>
          <p:cNvPr id="7" name="Rounded Rectangle 6"/>
          <p:cNvSpPr/>
          <p:nvPr/>
        </p:nvSpPr>
        <p:spPr>
          <a:xfrm>
            <a:off x="6858000" y="2057400"/>
            <a:ext cx="2971800" cy="762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vi-VN" sz="1500" dirty="0">
                <a:solidFill>
                  <a:prstClr val="black"/>
                </a:solidFill>
                <a:latin typeface="Arial" panose="020B0604020202020204" pitchFamily="34" charset="0"/>
              </a:rPr>
              <a:t>Bước 2: Thu thập dữ liệu lưu lượng không dây với airodump-ng</a:t>
            </a:r>
            <a:endParaRPr lang="en-US" sz="1500" dirty="0">
              <a:solidFill>
                <a:prstClr val="black"/>
              </a:solidFill>
              <a:latin typeface="Calibri"/>
            </a:endParaRPr>
          </a:p>
        </p:txBody>
      </p:sp>
    </p:spTree>
    <p:extLst>
      <p:ext uri="{BB962C8B-B14F-4D97-AF65-F5344CB8AC3E}">
        <p14:creationId xmlns:p14="http://schemas.microsoft.com/office/powerpoint/2010/main" val="25482818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txBox="1"/>
          <p:nvPr/>
        </p:nvSpPr>
        <p:spPr>
          <a:xfrm>
            <a:off x="10047223" y="6535521"/>
            <a:ext cx="177800" cy="184666"/>
          </a:xfrm>
          <a:prstGeom prst="rect">
            <a:avLst/>
          </a:prstGeom>
        </p:spPr>
        <p:txBody>
          <a:bodyPr vert="horz" wrap="square" lIns="0" tIns="0" rIns="0" bIns="0" rtlCol="0">
            <a:spAutoFit/>
          </a:bodyPr>
          <a:lstStyle/>
          <a:p>
            <a:pPr marL="12700"/>
            <a:r>
              <a:rPr sz="1200" dirty="0">
                <a:solidFill>
                  <a:srgbClr val="045C75"/>
                </a:solidFill>
                <a:latin typeface="Times New Roman"/>
                <a:cs typeface="Times New Roman"/>
              </a:rPr>
              <a:t>84</a:t>
            </a:r>
            <a:endParaRPr sz="1200">
              <a:solidFill>
                <a:prstClr val="black"/>
              </a:solidFill>
              <a:latin typeface="Times New Roman"/>
              <a:cs typeface="Times New Roman"/>
            </a:endParaRPr>
          </a:p>
        </p:txBody>
      </p:sp>
      <p:sp>
        <p:nvSpPr>
          <p:cNvPr id="4" name="object 4"/>
          <p:cNvSpPr/>
          <p:nvPr/>
        </p:nvSpPr>
        <p:spPr>
          <a:xfrm>
            <a:off x="1981200" y="1143000"/>
            <a:ext cx="8077200" cy="554736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6" name="Rounded Rectangle 5"/>
          <p:cNvSpPr/>
          <p:nvPr/>
        </p:nvSpPr>
        <p:spPr>
          <a:xfrm>
            <a:off x="2057401" y="1676400"/>
            <a:ext cx="7989823" cy="9906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dirty="0">
                <a:solidFill>
                  <a:prstClr val="black"/>
                </a:solidFill>
                <a:latin typeface="Arial" panose="020B0604020202020204" pitchFamily="34" charset="0"/>
              </a:rPr>
              <a:t>Bước 3: Hủy xác thực (deauth) máy khách bằng Aireplay-ng. Máy khách sẽ cố gắng xác thực bằng AP, điều này sẽ dẫn đến airodump chụp gói xác thực (bắt tay WPA)</a:t>
            </a:r>
            <a:endParaRPr lang="en-US" dirty="0">
              <a:solidFill>
                <a:prstClr val="black"/>
              </a:solidFill>
              <a:latin typeface="Calibri"/>
            </a:endParaRPr>
          </a:p>
        </p:txBody>
      </p:sp>
      <p:sp>
        <p:nvSpPr>
          <p:cNvPr id="7" name="Rounded Rectangle 6"/>
          <p:cNvSpPr/>
          <p:nvPr/>
        </p:nvSpPr>
        <p:spPr>
          <a:xfrm>
            <a:off x="2209800" y="3276600"/>
            <a:ext cx="4419600"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solidFill>
                  <a:prstClr val="black"/>
                </a:solidFill>
                <a:latin typeface="Arial" panose="020B0604020202020204" pitchFamily="34" charset="0"/>
              </a:rPr>
              <a:t>Bước 4: Chạy tệp chụp qua aircrack-ng</a:t>
            </a:r>
            <a:endParaRPr lang="en-US">
              <a:solidFill>
                <a:prstClr val="black"/>
              </a:solidFill>
              <a:latin typeface="Calibri"/>
            </a:endParaRPr>
          </a:p>
        </p:txBody>
      </p:sp>
    </p:spTree>
    <p:extLst>
      <p:ext uri="{BB962C8B-B14F-4D97-AF65-F5344CB8AC3E}">
        <p14:creationId xmlns:p14="http://schemas.microsoft.com/office/powerpoint/2010/main" val="7029287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81200" y="1295400"/>
            <a:ext cx="8077200" cy="532638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66</a:t>
            </a:fld>
            <a:endParaRPr dirty="0"/>
          </a:p>
        </p:txBody>
      </p:sp>
      <p:sp>
        <p:nvSpPr>
          <p:cNvPr id="5" name="Rectangle 4"/>
          <p:cNvSpPr/>
          <p:nvPr/>
        </p:nvSpPr>
        <p:spPr>
          <a:xfrm>
            <a:off x="2286000" y="1371600"/>
            <a:ext cx="7086600" cy="838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000" dirty="0" err="1">
                <a:solidFill>
                  <a:prstClr val="black"/>
                </a:solidFill>
                <a:latin typeface="Calibri"/>
              </a:rPr>
              <a:t>Công</a:t>
            </a:r>
            <a:r>
              <a:rPr lang="en-US" sz="3000" dirty="0">
                <a:solidFill>
                  <a:prstClr val="black"/>
                </a:solidFill>
                <a:latin typeface="Calibri"/>
              </a:rPr>
              <a:t> </a:t>
            </a:r>
            <a:r>
              <a:rPr lang="en-US" sz="3000" dirty="0" err="1">
                <a:solidFill>
                  <a:prstClr val="black"/>
                </a:solidFill>
                <a:latin typeface="Calibri"/>
              </a:rPr>
              <a:t>cụ</a:t>
            </a:r>
            <a:r>
              <a:rPr lang="en-US" sz="3000" dirty="0">
                <a:solidFill>
                  <a:prstClr val="black"/>
                </a:solidFill>
                <a:latin typeface="Calibri"/>
              </a:rPr>
              <a:t> </a:t>
            </a:r>
            <a:r>
              <a:rPr lang="en-US" sz="3000" dirty="0" err="1">
                <a:solidFill>
                  <a:prstClr val="black"/>
                </a:solidFill>
                <a:latin typeface="Calibri"/>
              </a:rPr>
              <a:t>bẻ</a:t>
            </a:r>
            <a:r>
              <a:rPr lang="en-US" sz="3000" dirty="0">
                <a:solidFill>
                  <a:prstClr val="black"/>
                </a:solidFill>
                <a:latin typeface="Calibri"/>
              </a:rPr>
              <a:t> </a:t>
            </a:r>
            <a:r>
              <a:rPr lang="en-US" sz="3000" dirty="0" err="1">
                <a:solidFill>
                  <a:prstClr val="black"/>
                </a:solidFill>
                <a:latin typeface="Calibri"/>
              </a:rPr>
              <a:t>khóa</a:t>
            </a:r>
            <a:r>
              <a:rPr lang="en-US" sz="3000" dirty="0">
                <a:solidFill>
                  <a:prstClr val="black"/>
                </a:solidFill>
                <a:latin typeface="Calibri"/>
              </a:rPr>
              <a:t> WPA: </a:t>
            </a:r>
            <a:r>
              <a:rPr lang="en-US" sz="3000" dirty="0" err="1">
                <a:solidFill>
                  <a:prstClr val="black"/>
                </a:solidFill>
                <a:latin typeface="Calibri"/>
              </a:rPr>
              <a:t>Kiểm</a:t>
            </a:r>
            <a:r>
              <a:rPr lang="en-US" sz="3000" dirty="0">
                <a:solidFill>
                  <a:prstClr val="black"/>
                </a:solidFill>
                <a:latin typeface="Calibri"/>
              </a:rPr>
              <a:t> </a:t>
            </a:r>
            <a:r>
              <a:rPr lang="en-US" sz="3000" dirty="0" err="1">
                <a:solidFill>
                  <a:prstClr val="black"/>
                </a:solidFill>
                <a:latin typeface="Calibri"/>
              </a:rPr>
              <a:t>toán</a:t>
            </a:r>
            <a:r>
              <a:rPr lang="en-US" sz="3000" dirty="0">
                <a:solidFill>
                  <a:prstClr val="black"/>
                </a:solidFill>
                <a:latin typeface="Calibri"/>
              </a:rPr>
              <a:t> </a:t>
            </a:r>
            <a:r>
              <a:rPr lang="en-US" sz="3000" dirty="0" err="1">
                <a:solidFill>
                  <a:prstClr val="black"/>
                </a:solidFill>
                <a:latin typeface="Calibri"/>
              </a:rPr>
              <a:t>viên</a:t>
            </a:r>
            <a:r>
              <a:rPr lang="en-US" sz="3000" dirty="0">
                <a:solidFill>
                  <a:prstClr val="black"/>
                </a:solidFill>
                <a:latin typeface="Calibri"/>
              </a:rPr>
              <a:t> </a:t>
            </a:r>
            <a:r>
              <a:rPr lang="en-US" sz="3000" dirty="0" err="1">
                <a:solidFill>
                  <a:prstClr val="black"/>
                </a:solidFill>
                <a:latin typeface="Calibri"/>
              </a:rPr>
              <a:t>bảo</a:t>
            </a:r>
            <a:r>
              <a:rPr lang="en-US" sz="3000" dirty="0">
                <a:solidFill>
                  <a:prstClr val="black"/>
                </a:solidFill>
                <a:latin typeface="Calibri"/>
              </a:rPr>
              <a:t> </a:t>
            </a:r>
            <a:r>
              <a:rPr lang="en-US" sz="3000" dirty="0" err="1">
                <a:solidFill>
                  <a:prstClr val="black"/>
                </a:solidFill>
                <a:latin typeface="Calibri"/>
              </a:rPr>
              <a:t>mật</a:t>
            </a:r>
            <a:r>
              <a:rPr lang="en-US" sz="3000" dirty="0">
                <a:solidFill>
                  <a:prstClr val="black"/>
                </a:solidFill>
                <a:latin typeface="Calibri"/>
              </a:rPr>
              <a:t> </a:t>
            </a:r>
            <a:r>
              <a:rPr lang="en-US" sz="3000" dirty="0" err="1">
                <a:solidFill>
                  <a:prstClr val="black"/>
                </a:solidFill>
                <a:latin typeface="Calibri"/>
              </a:rPr>
              <a:t>không</a:t>
            </a:r>
            <a:r>
              <a:rPr lang="en-US" sz="3000" dirty="0">
                <a:solidFill>
                  <a:prstClr val="black"/>
                </a:solidFill>
                <a:latin typeface="Calibri"/>
              </a:rPr>
              <a:t> </a:t>
            </a:r>
            <a:r>
              <a:rPr lang="en-US" sz="3000" dirty="0" err="1">
                <a:solidFill>
                  <a:prstClr val="black"/>
                </a:solidFill>
                <a:latin typeface="Calibri"/>
              </a:rPr>
              <a:t>dây</a:t>
            </a:r>
            <a:r>
              <a:rPr lang="en-US" sz="3000" dirty="0">
                <a:solidFill>
                  <a:prstClr val="black"/>
                </a:solidFill>
                <a:latin typeface="Calibri"/>
              </a:rPr>
              <a:t> </a:t>
            </a:r>
            <a:r>
              <a:rPr lang="en-US" sz="3000" dirty="0" err="1">
                <a:solidFill>
                  <a:prstClr val="black"/>
                </a:solidFill>
                <a:latin typeface="Calibri"/>
              </a:rPr>
              <a:t>Elcomsoft</a:t>
            </a:r>
            <a:endParaRPr lang="en-US" sz="3000" dirty="0">
              <a:solidFill>
                <a:prstClr val="black"/>
              </a:solidFill>
              <a:latin typeface="Calibri"/>
            </a:endParaRPr>
          </a:p>
        </p:txBody>
      </p:sp>
      <p:sp>
        <p:nvSpPr>
          <p:cNvPr id="6" name="Rounded Rectangle 5"/>
          <p:cNvSpPr/>
          <p:nvPr/>
        </p:nvSpPr>
        <p:spPr>
          <a:xfrm>
            <a:off x="2006600" y="2933700"/>
            <a:ext cx="2870200" cy="3276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err="1">
                <a:solidFill>
                  <a:prstClr val="black"/>
                </a:solidFill>
                <a:latin typeface="Calibri"/>
              </a:rPr>
              <a:t>Trình</a:t>
            </a:r>
            <a:r>
              <a:rPr lang="en-US" sz="2000" dirty="0">
                <a:solidFill>
                  <a:prstClr val="black"/>
                </a:solidFill>
                <a:latin typeface="Calibri"/>
              </a:rPr>
              <a:t> </a:t>
            </a:r>
            <a:r>
              <a:rPr lang="en-US" sz="2000" dirty="0" err="1">
                <a:solidFill>
                  <a:prstClr val="black"/>
                </a:solidFill>
                <a:latin typeface="Calibri"/>
              </a:rPr>
              <a:t>kiểm</a:t>
            </a:r>
            <a:r>
              <a:rPr lang="en-US" sz="2000" dirty="0">
                <a:solidFill>
                  <a:prstClr val="black"/>
                </a:solidFill>
                <a:latin typeface="Calibri"/>
              </a:rPr>
              <a:t> </a:t>
            </a:r>
            <a:r>
              <a:rPr lang="en-US" sz="2000" dirty="0" err="1">
                <a:solidFill>
                  <a:prstClr val="black"/>
                </a:solidFill>
                <a:latin typeface="Calibri"/>
              </a:rPr>
              <a:t>tra</a:t>
            </a:r>
            <a:r>
              <a:rPr lang="en-US" sz="2000" dirty="0">
                <a:solidFill>
                  <a:prstClr val="black"/>
                </a:solidFill>
                <a:latin typeface="Calibri"/>
              </a:rPr>
              <a:t> </a:t>
            </a:r>
            <a:r>
              <a:rPr lang="en-US" sz="2000" dirty="0" err="1">
                <a:solidFill>
                  <a:prstClr val="black"/>
                </a:solidFill>
                <a:latin typeface="Calibri"/>
              </a:rPr>
              <a:t>bảo</a:t>
            </a:r>
            <a:r>
              <a:rPr lang="en-US" sz="2000" dirty="0">
                <a:solidFill>
                  <a:prstClr val="black"/>
                </a:solidFill>
                <a:latin typeface="Calibri"/>
              </a:rPr>
              <a:t> </a:t>
            </a:r>
            <a:r>
              <a:rPr lang="en-US" sz="2000" dirty="0" err="1">
                <a:solidFill>
                  <a:prstClr val="black"/>
                </a:solidFill>
                <a:latin typeface="Calibri"/>
              </a:rPr>
              <a:t>mật</a:t>
            </a:r>
            <a:r>
              <a:rPr lang="en-US" sz="2000" dirty="0">
                <a:solidFill>
                  <a:prstClr val="black"/>
                </a:solidFill>
                <a:latin typeface="Calibri"/>
              </a:rPr>
              <a:t> </a:t>
            </a:r>
            <a:r>
              <a:rPr lang="en-US" sz="2000" dirty="0" err="1">
                <a:solidFill>
                  <a:prstClr val="black"/>
                </a:solidFill>
                <a:latin typeface="Calibri"/>
              </a:rPr>
              <a:t>không</a:t>
            </a:r>
            <a:r>
              <a:rPr lang="en-US" sz="2000" dirty="0">
                <a:solidFill>
                  <a:prstClr val="black"/>
                </a:solidFill>
                <a:latin typeface="Calibri"/>
              </a:rPr>
              <a:t> </a:t>
            </a:r>
            <a:r>
              <a:rPr lang="en-US" sz="2000" dirty="0" err="1">
                <a:solidFill>
                  <a:prstClr val="black"/>
                </a:solidFill>
                <a:latin typeface="Calibri"/>
              </a:rPr>
              <a:t>dây</a:t>
            </a:r>
            <a:r>
              <a:rPr lang="en-US" sz="2000" dirty="0">
                <a:solidFill>
                  <a:prstClr val="black"/>
                </a:solidFill>
                <a:latin typeface="Calibri"/>
              </a:rPr>
              <a:t> </a:t>
            </a:r>
            <a:r>
              <a:rPr lang="en-US" sz="2000" dirty="0" err="1">
                <a:solidFill>
                  <a:prstClr val="black"/>
                </a:solidFill>
                <a:latin typeface="Calibri"/>
              </a:rPr>
              <a:t>Elcomsoft</a:t>
            </a:r>
            <a:r>
              <a:rPr lang="en-US" sz="2000" dirty="0">
                <a:solidFill>
                  <a:prstClr val="black"/>
                </a:solidFill>
                <a:latin typeface="Calibri"/>
              </a:rPr>
              <a:t> </a:t>
            </a:r>
            <a:r>
              <a:rPr lang="en-US" sz="2000" dirty="0" err="1">
                <a:solidFill>
                  <a:prstClr val="black"/>
                </a:solidFill>
                <a:latin typeface="Calibri"/>
              </a:rPr>
              <a:t>cho</a:t>
            </a:r>
            <a:r>
              <a:rPr lang="en-US" sz="2000" dirty="0">
                <a:solidFill>
                  <a:prstClr val="black"/>
                </a:solidFill>
                <a:latin typeface="Calibri"/>
              </a:rPr>
              <a:t> </a:t>
            </a:r>
            <a:r>
              <a:rPr lang="en-US" sz="2000" dirty="0" err="1">
                <a:solidFill>
                  <a:prstClr val="black"/>
                </a:solidFill>
                <a:latin typeface="Calibri"/>
              </a:rPr>
              <a:t>phép</a:t>
            </a:r>
            <a:r>
              <a:rPr lang="en-US" sz="2000" dirty="0">
                <a:solidFill>
                  <a:prstClr val="black"/>
                </a:solidFill>
                <a:latin typeface="Calibri"/>
              </a:rPr>
              <a:t> </a:t>
            </a:r>
            <a:r>
              <a:rPr lang="en-US" sz="2000" dirty="0" err="1">
                <a:solidFill>
                  <a:prstClr val="black"/>
                </a:solidFill>
                <a:latin typeface="Calibri"/>
              </a:rPr>
              <a:t>quản</a:t>
            </a:r>
            <a:r>
              <a:rPr lang="en-US" sz="2000" dirty="0">
                <a:solidFill>
                  <a:prstClr val="black"/>
                </a:solidFill>
                <a:latin typeface="Calibri"/>
              </a:rPr>
              <a:t> </a:t>
            </a:r>
            <a:r>
              <a:rPr lang="en-US" sz="2000" dirty="0" err="1">
                <a:solidFill>
                  <a:prstClr val="black"/>
                </a:solidFill>
                <a:latin typeface="Calibri"/>
              </a:rPr>
              <a:t>trị</a:t>
            </a:r>
            <a:r>
              <a:rPr lang="en-US" sz="2000" dirty="0">
                <a:solidFill>
                  <a:prstClr val="black"/>
                </a:solidFill>
                <a:latin typeface="Calibri"/>
              </a:rPr>
              <a:t> </a:t>
            </a:r>
            <a:r>
              <a:rPr lang="en-US" sz="2000" dirty="0" err="1">
                <a:solidFill>
                  <a:prstClr val="black"/>
                </a:solidFill>
                <a:latin typeface="Calibri"/>
              </a:rPr>
              <a:t>viên</a:t>
            </a:r>
            <a:r>
              <a:rPr lang="en-US" sz="2000" dirty="0">
                <a:solidFill>
                  <a:prstClr val="black"/>
                </a:solidFill>
                <a:latin typeface="Calibri"/>
              </a:rPr>
              <a:t> </a:t>
            </a:r>
            <a:r>
              <a:rPr lang="en-US" sz="2000" dirty="0" err="1">
                <a:solidFill>
                  <a:prstClr val="black"/>
                </a:solidFill>
                <a:latin typeface="Calibri"/>
              </a:rPr>
              <a:t>mạng</a:t>
            </a:r>
            <a:r>
              <a:rPr lang="en-US" sz="2000" dirty="0">
                <a:solidFill>
                  <a:prstClr val="black"/>
                </a:solidFill>
                <a:latin typeface="Calibri"/>
              </a:rPr>
              <a:t> </a:t>
            </a:r>
            <a:r>
              <a:rPr lang="en-US" sz="2000" dirty="0" err="1">
                <a:solidFill>
                  <a:prstClr val="black"/>
                </a:solidFill>
                <a:latin typeface="Calibri"/>
              </a:rPr>
              <a:t>kiểm</a:t>
            </a:r>
            <a:r>
              <a:rPr lang="en-US" sz="2000" dirty="0">
                <a:solidFill>
                  <a:prstClr val="black"/>
                </a:solidFill>
                <a:latin typeface="Calibri"/>
              </a:rPr>
              <a:t> </a:t>
            </a:r>
            <a:r>
              <a:rPr lang="en-US" sz="2000" dirty="0" err="1">
                <a:solidFill>
                  <a:prstClr val="black"/>
                </a:solidFill>
                <a:latin typeface="Calibri"/>
              </a:rPr>
              <a:t>tra</a:t>
            </a:r>
            <a:r>
              <a:rPr lang="en-US" sz="2000" dirty="0">
                <a:solidFill>
                  <a:prstClr val="black"/>
                </a:solidFill>
                <a:latin typeface="Calibri"/>
              </a:rPr>
              <a:t> </a:t>
            </a:r>
            <a:r>
              <a:rPr lang="en-US" sz="2000" dirty="0" err="1">
                <a:solidFill>
                  <a:prstClr val="black"/>
                </a:solidFill>
                <a:latin typeface="Calibri"/>
              </a:rPr>
              <a:t>các</a:t>
            </a:r>
            <a:r>
              <a:rPr lang="en-US" sz="2000" dirty="0">
                <a:solidFill>
                  <a:prstClr val="black"/>
                </a:solidFill>
                <a:latin typeface="Calibri"/>
              </a:rPr>
              <a:t> </a:t>
            </a:r>
            <a:r>
              <a:rPr lang="en-US" sz="2000" dirty="0" err="1">
                <a:solidFill>
                  <a:prstClr val="black"/>
                </a:solidFill>
                <a:latin typeface="Calibri"/>
              </a:rPr>
              <a:t>mạng</a:t>
            </a:r>
            <a:r>
              <a:rPr lang="en-US" sz="2000" dirty="0">
                <a:solidFill>
                  <a:prstClr val="black"/>
                </a:solidFill>
                <a:latin typeface="Calibri"/>
              </a:rPr>
              <a:t> </a:t>
            </a:r>
            <a:r>
              <a:rPr lang="en-US" sz="2000" dirty="0" err="1">
                <a:solidFill>
                  <a:prstClr val="black"/>
                </a:solidFill>
                <a:latin typeface="Calibri"/>
              </a:rPr>
              <a:t>không</a:t>
            </a:r>
            <a:r>
              <a:rPr lang="en-US" sz="2000" dirty="0">
                <a:solidFill>
                  <a:prstClr val="black"/>
                </a:solidFill>
                <a:latin typeface="Calibri"/>
              </a:rPr>
              <a:t> </a:t>
            </a:r>
            <a:r>
              <a:rPr lang="en-US" sz="2000" dirty="0" err="1">
                <a:solidFill>
                  <a:prstClr val="black"/>
                </a:solidFill>
                <a:latin typeface="Calibri"/>
              </a:rPr>
              <a:t>dây</a:t>
            </a:r>
            <a:r>
              <a:rPr lang="en-US" sz="2000" dirty="0">
                <a:solidFill>
                  <a:prstClr val="black"/>
                </a:solidFill>
                <a:latin typeface="Calibri"/>
              </a:rPr>
              <a:t> </a:t>
            </a:r>
            <a:r>
              <a:rPr lang="en-US" sz="2000" dirty="0" err="1">
                <a:solidFill>
                  <a:prstClr val="black"/>
                </a:solidFill>
                <a:latin typeface="Calibri"/>
              </a:rPr>
              <a:t>có</a:t>
            </a:r>
            <a:r>
              <a:rPr lang="en-US" sz="2000" dirty="0">
                <a:solidFill>
                  <a:prstClr val="black"/>
                </a:solidFill>
                <a:latin typeface="Calibri"/>
              </a:rPr>
              <a:t> </a:t>
            </a:r>
            <a:r>
              <a:rPr lang="en-US" sz="2000" dirty="0" err="1">
                <a:solidFill>
                  <a:prstClr val="black"/>
                </a:solidFill>
                <a:latin typeface="Calibri"/>
              </a:rPr>
              <a:t>thể</a:t>
            </a:r>
            <a:r>
              <a:rPr lang="en-US" sz="2000" dirty="0">
                <a:solidFill>
                  <a:prstClr val="black"/>
                </a:solidFill>
                <a:latin typeface="Calibri"/>
              </a:rPr>
              <a:t> </a:t>
            </a:r>
            <a:r>
              <a:rPr lang="en-US" sz="2000" dirty="0" err="1">
                <a:solidFill>
                  <a:prstClr val="black"/>
                </a:solidFill>
                <a:latin typeface="Calibri"/>
              </a:rPr>
              <a:t>truy</a:t>
            </a:r>
            <a:r>
              <a:rPr lang="en-US" sz="2000" dirty="0">
                <a:solidFill>
                  <a:prstClr val="black"/>
                </a:solidFill>
                <a:latin typeface="Calibri"/>
              </a:rPr>
              <a:t> </a:t>
            </a:r>
            <a:r>
              <a:rPr lang="en-US" sz="2000" dirty="0" err="1">
                <a:solidFill>
                  <a:prstClr val="black"/>
                </a:solidFill>
                <a:latin typeface="Calibri"/>
              </a:rPr>
              <a:t>cập</a:t>
            </a:r>
            <a:r>
              <a:rPr lang="en-US" sz="2000" dirty="0">
                <a:solidFill>
                  <a:prstClr val="black"/>
                </a:solidFill>
                <a:latin typeface="Calibri"/>
              </a:rPr>
              <a:t>.</a:t>
            </a:r>
          </a:p>
        </p:txBody>
      </p:sp>
    </p:spTree>
    <p:extLst>
      <p:ext uri="{BB962C8B-B14F-4D97-AF65-F5344CB8AC3E}">
        <p14:creationId xmlns:p14="http://schemas.microsoft.com/office/powerpoint/2010/main" val="27994156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335"/>
            <a:r>
              <a:rPr spc="-5" dirty="0"/>
              <a:t>Phương </a:t>
            </a:r>
            <a:r>
              <a:rPr spc="-10" dirty="0"/>
              <a:t>pháp </a:t>
            </a:r>
            <a:r>
              <a:rPr spc="-5" dirty="0"/>
              <a:t>tấn</a:t>
            </a:r>
            <a:r>
              <a:rPr spc="-15" dirty="0"/>
              <a:t> </a:t>
            </a:r>
            <a:r>
              <a:rPr spc="-10" dirty="0"/>
              <a:t>công</a:t>
            </a:r>
          </a:p>
        </p:txBody>
      </p:sp>
      <p:sp>
        <p:nvSpPr>
          <p:cNvPr id="3" name="object 3"/>
          <p:cNvSpPr/>
          <p:nvPr/>
        </p:nvSpPr>
        <p:spPr>
          <a:xfrm>
            <a:off x="1981200" y="1219200"/>
            <a:ext cx="8229600" cy="5257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67</a:t>
            </a:fld>
            <a:endParaRPr dirty="0"/>
          </a:p>
        </p:txBody>
      </p:sp>
    </p:spTree>
    <p:extLst>
      <p:ext uri="{BB962C8B-B14F-4D97-AF65-F5344CB8AC3E}">
        <p14:creationId xmlns:p14="http://schemas.microsoft.com/office/powerpoint/2010/main" val="34153779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41192" y="424941"/>
            <a:ext cx="4312285" cy="628650"/>
          </a:xfrm>
          <a:prstGeom prst="rect">
            <a:avLst/>
          </a:prstGeom>
        </p:spPr>
        <p:txBody>
          <a:bodyPr vert="horz" wrap="square" lIns="0" tIns="0" rIns="0" bIns="0" rtlCol="0">
            <a:spAutoFit/>
          </a:bodyPr>
          <a:lstStyle/>
          <a:p>
            <a:pPr marL="12700"/>
            <a:r>
              <a:rPr spc="-10" dirty="0"/>
              <a:t>Công </a:t>
            </a:r>
            <a:r>
              <a:rPr spc="-5" dirty="0"/>
              <a:t>cụ tấn</a:t>
            </a:r>
            <a:r>
              <a:rPr spc="-45" dirty="0"/>
              <a:t> </a:t>
            </a:r>
            <a:r>
              <a:rPr spc="-5" dirty="0"/>
              <a:t>công</a:t>
            </a:r>
          </a:p>
        </p:txBody>
      </p:sp>
      <p:sp>
        <p:nvSpPr>
          <p:cNvPr id="3" name="object 3"/>
          <p:cNvSpPr/>
          <p:nvPr/>
        </p:nvSpPr>
        <p:spPr>
          <a:xfrm>
            <a:off x="1905000" y="1219200"/>
            <a:ext cx="8305800" cy="5202936"/>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68</a:t>
            </a:fld>
            <a:endParaRPr dirty="0"/>
          </a:p>
        </p:txBody>
      </p:sp>
      <p:sp>
        <p:nvSpPr>
          <p:cNvPr id="5" name="Rounded Rectangle 4"/>
          <p:cNvSpPr/>
          <p:nvPr/>
        </p:nvSpPr>
        <p:spPr>
          <a:xfrm>
            <a:off x="1918856" y="2590800"/>
            <a:ext cx="2881745" cy="373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900" dirty="0">
                <a:solidFill>
                  <a:prstClr val="white"/>
                </a:solidFill>
                <a:latin typeface="Arial" panose="020B0604020202020204" pitchFamily="34" charset="0"/>
              </a:rPr>
              <a:t>Đây là hệ thống phát hiện, dò tìm và xâm nhập mạng không dây 802.11 Layer2 </a:t>
            </a:r>
            <a:endParaRPr lang="en-US" sz="1900" dirty="0">
              <a:solidFill>
                <a:prstClr val="white"/>
              </a:solidFill>
              <a:latin typeface="Calibri"/>
            </a:endParaRPr>
          </a:p>
          <a:p>
            <a:r>
              <a:rPr lang="vi-VN" sz="1900" dirty="0">
                <a:solidFill>
                  <a:prstClr val="white"/>
                </a:solidFill>
                <a:latin typeface="Arial" panose="020B0604020202020204" pitchFamily="34" charset="0"/>
              </a:rPr>
              <a:t>Xác định các mạng bằng cách thu thập các gói thụ động </a:t>
            </a:r>
            <a:endParaRPr lang="en-US" sz="1900" dirty="0">
              <a:solidFill>
                <a:prstClr val="white"/>
              </a:solidFill>
              <a:latin typeface="Calibri"/>
            </a:endParaRPr>
          </a:p>
          <a:p>
            <a:r>
              <a:rPr lang="vi-VN" sz="1900" dirty="0">
                <a:solidFill>
                  <a:prstClr val="white"/>
                </a:solidFill>
                <a:latin typeface="Arial" panose="020B0604020202020204" pitchFamily="34" charset="0"/>
              </a:rPr>
              <a:t>Phát hiện các mạng ẩn và sự hiện diện của các mạng không liên quan thông qua lưu lượng dữ liệu</a:t>
            </a:r>
            <a:endParaRPr lang="en-US" sz="1900" dirty="0">
              <a:solidFill>
                <a:prstClr val="white"/>
              </a:solidFill>
              <a:latin typeface="Calibri"/>
            </a:endParaRPr>
          </a:p>
        </p:txBody>
      </p:sp>
    </p:spTree>
    <p:extLst>
      <p:ext uri="{BB962C8B-B14F-4D97-AF65-F5344CB8AC3E}">
        <p14:creationId xmlns:p14="http://schemas.microsoft.com/office/powerpoint/2010/main" val="5920732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41192" y="424941"/>
            <a:ext cx="4312285" cy="628650"/>
          </a:xfrm>
          <a:prstGeom prst="rect">
            <a:avLst/>
          </a:prstGeom>
        </p:spPr>
        <p:txBody>
          <a:bodyPr vert="horz" wrap="square" lIns="0" tIns="0" rIns="0" bIns="0" rtlCol="0">
            <a:spAutoFit/>
          </a:bodyPr>
          <a:lstStyle/>
          <a:p>
            <a:pPr marL="12700"/>
            <a:r>
              <a:rPr spc="-10" dirty="0"/>
              <a:t>Công </a:t>
            </a:r>
            <a:r>
              <a:rPr spc="-5" dirty="0"/>
              <a:t>cụ tấn</a:t>
            </a:r>
            <a:r>
              <a:rPr spc="-45" dirty="0"/>
              <a:t> </a:t>
            </a:r>
            <a:r>
              <a:rPr spc="-5" dirty="0"/>
              <a:t>công</a:t>
            </a:r>
          </a:p>
        </p:txBody>
      </p:sp>
      <p:sp>
        <p:nvSpPr>
          <p:cNvPr id="3" name="object 3"/>
          <p:cNvSpPr/>
          <p:nvPr/>
        </p:nvSpPr>
        <p:spPr>
          <a:xfrm>
            <a:off x="1828800" y="1219200"/>
            <a:ext cx="8479536" cy="51816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69</a:t>
            </a:fld>
            <a:endParaRPr dirty="0"/>
          </a:p>
        </p:txBody>
      </p:sp>
    </p:spTree>
    <p:extLst>
      <p:ext uri="{BB962C8B-B14F-4D97-AF65-F5344CB8AC3E}">
        <p14:creationId xmlns:p14="http://schemas.microsoft.com/office/powerpoint/2010/main" val="1256699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Tổng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quan</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067951" y="684046"/>
            <a:ext cx="8467545" cy="5843363"/>
          </a:xfrm>
          <a:prstGeom prst="rect">
            <a:avLst/>
          </a:prstGeom>
        </p:spPr>
      </p:pic>
    </p:spTree>
    <p:extLst>
      <p:ext uri="{BB962C8B-B14F-4D97-AF65-F5344CB8AC3E}">
        <p14:creationId xmlns:p14="http://schemas.microsoft.com/office/powerpoint/2010/main" val="3745643274"/>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41192" y="424941"/>
            <a:ext cx="4312285" cy="628650"/>
          </a:xfrm>
          <a:prstGeom prst="rect">
            <a:avLst/>
          </a:prstGeom>
        </p:spPr>
        <p:txBody>
          <a:bodyPr vert="horz" wrap="square" lIns="0" tIns="0" rIns="0" bIns="0" rtlCol="0">
            <a:spAutoFit/>
          </a:bodyPr>
          <a:lstStyle/>
          <a:p>
            <a:pPr marL="12700"/>
            <a:r>
              <a:rPr spc="-10" dirty="0"/>
              <a:t>Công </a:t>
            </a:r>
            <a:r>
              <a:rPr spc="-5" dirty="0"/>
              <a:t>cụ tấn</a:t>
            </a:r>
            <a:r>
              <a:rPr spc="-45" dirty="0"/>
              <a:t> </a:t>
            </a:r>
            <a:r>
              <a:rPr spc="-5" dirty="0"/>
              <a:t>công</a:t>
            </a:r>
          </a:p>
        </p:txBody>
      </p:sp>
      <p:sp>
        <p:nvSpPr>
          <p:cNvPr id="3" name="object 3"/>
          <p:cNvSpPr/>
          <p:nvPr/>
        </p:nvSpPr>
        <p:spPr>
          <a:xfrm>
            <a:off x="1981200" y="1295400"/>
            <a:ext cx="8229600" cy="512064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410"/>
              </a:lnSpc>
            </a:pPr>
            <a:fld id="{81D60167-4931-47E6-BA6A-407CBD079E47}" type="slidenum">
              <a:rPr dirty="0"/>
              <a:pPr marL="101600">
                <a:lnSpc>
                  <a:spcPts val="1410"/>
                </a:lnSpc>
              </a:pPr>
              <a:t>70</a:t>
            </a:fld>
            <a:endParaRPr dirty="0"/>
          </a:p>
        </p:txBody>
      </p:sp>
    </p:spTree>
    <p:extLst>
      <p:ext uri="{BB962C8B-B14F-4D97-AF65-F5344CB8AC3E}">
        <p14:creationId xmlns:p14="http://schemas.microsoft.com/office/powerpoint/2010/main" val="22634140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41192" y="424941"/>
            <a:ext cx="4312285" cy="628650"/>
          </a:xfrm>
          <a:prstGeom prst="rect">
            <a:avLst/>
          </a:prstGeom>
        </p:spPr>
        <p:txBody>
          <a:bodyPr vert="horz" wrap="square" lIns="0" tIns="0" rIns="0" bIns="0" rtlCol="0">
            <a:spAutoFit/>
          </a:bodyPr>
          <a:lstStyle/>
          <a:p>
            <a:pPr marL="12700"/>
            <a:r>
              <a:rPr spc="-10" dirty="0"/>
              <a:t>Công </a:t>
            </a:r>
            <a:r>
              <a:rPr spc="-5" dirty="0"/>
              <a:t>cụ tấn</a:t>
            </a:r>
            <a:r>
              <a:rPr spc="-45" dirty="0"/>
              <a:t> </a:t>
            </a:r>
            <a:r>
              <a:rPr spc="-5" dirty="0"/>
              <a:t>công</a:t>
            </a:r>
          </a:p>
        </p:txBody>
      </p:sp>
      <p:sp>
        <p:nvSpPr>
          <p:cNvPr id="3" name="object 3"/>
          <p:cNvSpPr txBox="1"/>
          <p:nvPr/>
        </p:nvSpPr>
        <p:spPr>
          <a:xfrm>
            <a:off x="1905000" y="1219199"/>
            <a:ext cx="8458200" cy="5786199"/>
          </a:xfrm>
          <a:prstGeom prst="rect">
            <a:avLst/>
          </a:prstGeom>
        </p:spPr>
        <p:txBody>
          <a:bodyPr vert="horz" wrap="square" lIns="0" tIns="0" rIns="0" bIns="0" rtlCol="0">
            <a:spAutoFit/>
          </a:bodyPr>
          <a:lstStyle/>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endParaRPr sz="1300">
              <a:solidFill>
                <a:prstClr val="black"/>
              </a:solidFill>
              <a:latin typeface="Times New Roman"/>
              <a:cs typeface="Times New Roman"/>
            </a:endParaRPr>
          </a:p>
          <a:p>
            <a:pPr marR="142875" algn="r">
              <a:spcBef>
                <a:spcPts val="5"/>
              </a:spcBef>
            </a:pPr>
            <a:r>
              <a:rPr sz="1200" dirty="0">
                <a:solidFill>
                  <a:srgbClr val="045C75"/>
                </a:solidFill>
                <a:latin typeface="Times New Roman"/>
                <a:cs typeface="Times New Roman"/>
              </a:rPr>
              <a:t>95</a:t>
            </a:r>
            <a:endParaRPr sz="1200">
              <a:solidFill>
                <a:prstClr val="black"/>
              </a:solidFill>
              <a:latin typeface="Times New Roman"/>
              <a:cs typeface="Times New Roman"/>
            </a:endParaRPr>
          </a:p>
        </p:txBody>
      </p:sp>
      <p:sp>
        <p:nvSpPr>
          <p:cNvPr id="4" name="object 4"/>
          <p:cNvSpPr/>
          <p:nvPr/>
        </p:nvSpPr>
        <p:spPr>
          <a:xfrm>
            <a:off x="1905000" y="1219198"/>
            <a:ext cx="8458200" cy="5544312"/>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5" name="Rounded Rectangle 4"/>
          <p:cNvSpPr/>
          <p:nvPr/>
        </p:nvSpPr>
        <p:spPr>
          <a:xfrm>
            <a:off x="2057400" y="1246399"/>
            <a:ext cx="3962400" cy="99060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solidFill>
                  <a:prstClr val="black"/>
                </a:solidFill>
                <a:latin typeface="Calibri"/>
              </a:rPr>
              <a:t>Công</a:t>
            </a:r>
            <a:r>
              <a:rPr lang="en-US" dirty="0">
                <a:solidFill>
                  <a:prstClr val="black"/>
                </a:solidFill>
                <a:latin typeface="Calibri"/>
              </a:rPr>
              <a:t> </a:t>
            </a:r>
            <a:r>
              <a:rPr lang="en-US" dirty="0" err="1">
                <a:solidFill>
                  <a:prstClr val="black"/>
                </a:solidFill>
                <a:latin typeface="Calibri"/>
              </a:rPr>
              <a:t>cụ</a:t>
            </a:r>
            <a:r>
              <a:rPr lang="en-US" dirty="0">
                <a:solidFill>
                  <a:prstClr val="black"/>
                </a:solidFill>
                <a:latin typeface="Calibri"/>
              </a:rPr>
              <a:t> </a:t>
            </a:r>
            <a:r>
              <a:rPr lang="en-US" dirty="0" err="1">
                <a:solidFill>
                  <a:prstClr val="black"/>
                </a:solidFill>
                <a:latin typeface="Calibri"/>
              </a:rPr>
              <a:t>bắt</a:t>
            </a:r>
            <a:r>
              <a:rPr lang="en-US" dirty="0">
                <a:solidFill>
                  <a:prstClr val="black"/>
                </a:solidFill>
                <a:latin typeface="Calibri"/>
              </a:rPr>
              <a:t> </a:t>
            </a:r>
            <a:r>
              <a:rPr lang="en-US" dirty="0" err="1">
                <a:solidFill>
                  <a:prstClr val="black"/>
                </a:solidFill>
                <a:latin typeface="Calibri"/>
              </a:rPr>
              <a:t>các</a:t>
            </a:r>
            <a:r>
              <a:rPr lang="en-US" dirty="0">
                <a:solidFill>
                  <a:prstClr val="black"/>
                </a:solidFill>
                <a:latin typeface="Calibri"/>
              </a:rPr>
              <a:t> </a:t>
            </a:r>
            <a:r>
              <a:rPr lang="en-US" dirty="0" err="1">
                <a:solidFill>
                  <a:prstClr val="black"/>
                </a:solidFill>
                <a:latin typeface="Calibri"/>
              </a:rPr>
              <a:t>gói</a:t>
            </a:r>
            <a:r>
              <a:rPr lang="en-US" dirty="0">
                <a:solidFill>
                  <a:prstClr val="black"/>
                </a:solidFill>
                <a:latin typeface="Calibri"/>
              </a:rPr>
              <a:t> tin</a:t>
            </a:r>
          </a:p>
        </p:txBody>
      </p:sp>
      <p:sp>
        <p:nvSpPr>
          <p:cNvPr id="6" name="Rounded Rectangle 5"/>
          <p:cNvSpPr/>
          <p:nvPr/>
        </p:nvSpPr>
        <p:spPr>
          <a:xfrm>
            <a:off x="6272276" y="1218690"/>
            <a:ext cx="3962400" cy="99060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solidFill>
                  <a:prstClr val="black"/>
                </a:solidFill>
                <a:latin typeface="Calibri"/>
              </a:rPr>
              <a:t>Công</a:t>
            </a:r>
            <a:r>
              <a:rPr lang="en-US" dirty="0">
                <a:solidFill>
                  <a:prstClr val="black"/>
                </a:solidFill>
                <a:latin typeface="Calibri"/>
              </a:rPr>
              <a:t> </a:t>
            </a:r>
            <a:r>
              <a:rPr lang="en-US" dirty="0" err="1">
                <a:solidFill>
                  <a:prstClr val="black"/>
                </a:solidFill>
                <a:latin typeface="Calibri"/>
              </a:rPr>
              <a:t>cụ</a:t>
            </a:r>
            <a:r>
              <a:rPr lang="en-US" dirty="0">
                <a:solidFill>
                  <a:prstClr val="black"/>
                </a:solidFill>
                <a:latin typeface="Calibri"/>
              </a:rPr>
              <a:t> </a:t>
            </a:r>
            <a:r>
              <a:rPr lang="en-US" dirty="0" err="1">
                <a:solidFill>
                  <a:prstClr val="black"/>
                </a:solidFill>
                <a:latin typeface="Calibri"/>
              </a:rPr>
              <a:t>phân</a:t>
            </a:r>
            <a:r>
              <a:rPr lang="en-US" dirty="0">
                <a:solidFill>
                  <a:prstClr val="black"/>
                </a:solidFill>
                <a:latin typeface="Calibri"/>
              </a:rPr>
              <a:t> </a:t>
            </a:r>
            <a:r>
              <a:rPr lang="en-US" dirty="0" err="1">
                <a:solidFill>
                  <a:prstClr val="black"/>
                </a:solidFill>
                <a:latin typeface="Calibri"/>
              </a:rPr>
              <a:t>tích</a:t>
            </a:r>
            <a:r>
              <a:rPr lang="en-US" dirty="0">
                <a:solidFill>
                  <a:prstClr val="black"/>
                </a:solidFill>
                <a:latin typeface="Calibri"/>
              </a:rPr>
              <a:t> </a:t>
            </a:r>
            <a:r>
              <a:rPr lang="en-US" dirty="0" err="1">
                <a:solidFill>
                  <a:prstClr val="black"/>
                </a:solidFill>
                <a:latin typeface="Calibri"/>
              </a:rPr>
              <a:t>phổ</a:t>
            </a:r>
            <a:r>
              <a:rPr lang="en-US" dirty="0">
                <a:solidFill>
                  <a:prstClr val="black"/>
                </a:solidFill>
                <a:latin typeface="Calibri"/>
              </a:rPr>
              <a:t> </a:t>
            </a:r>
            <a:br>
              <a:rPr lang="en-US" dirty="0">
                <a:solidFill>
                  <a:prstClr val="black"/>
                </a:solidFill>
                <a:latin typeface="Calibri"/>
              </a:rPr>
            </a:br>
            <a:r>
              <a:rPr lang="en-US" dirty="0" err="1">
                <a:solidFill>
                  <a:prstClr val="black"/>
                </a:solidFill>
                <a:latin typeface="Calibri"/>
              </a:rPr>
              <a:t>Wifi</a:t>
            </a:r>
            <a:endParaRPr lang="en-US" dirty="0">
              <a:solidFill>
                <a:prstClr val="black"/>
              </a:solidFill>
              <a:latin typeface="Calibri"/>
            </a:endParaRPr>
          </a:p>
        </p:txBody>
      </p:sp>
    </p:spTree>
    <p:extLst>
      <p:ext uri="{BB962C8B-B14F-4D97-AF65-F5344CB8AC3E}">
        <p14:creationId xmlns:p14="http://schemas.microsoft.com/office/powerpoint/2010/main" val="10478415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Các</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biện</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pháp</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phòng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chống</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701013" y="750266"/>
            <a:ext cx="8789973" cy="5643499"/>
          </a:xfrm>
          <a:prstGeom prst="rect">
            <a:avLst/>
          </a:prstGeom>
        </p:spPr>
      </p:pic>
    </p:spTree>
    <p:extLst>
      <p:ext uri="{BB962C8B-B14F-4D97-AF65-F5344CB8AC3E}">
        <p14:creationId xmlns:p14="http://schemas.microsoft.com/office/powerpoint/2010/main" val="42110912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Biện</a:t>
            </a:r>
            <a:r>
              <a:rPr kumimoji="0" lang="en-US" sz="3200" b="0"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pháp</a:t>
            </a:r>
            <a:r>
              <a:rPr kumimoji="0" lang="en-US" sz="3200" b="0"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phòng</a:t>
            </a:r>
            <a:r>
              <a:rPr kumimoji="0" lang="en-US" sz="3200" b="0"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chống</a:t>
            </a:r>
            <a:endParaRPr kumimoji="0" lang="en-US" sz="3200" b="0"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sp>
        <p:nvSpPr>
          <p:cNvPr id="2" name="TextBox 1"/>
          <p:cNvSpPr txBox="1"/>
          <p:nvPr/>
        </p:nvSpPr>
        <p:spPr>
          <a:xfrm>
            <a:off x="0" y="653143"/>
            <a:ext cx="84418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smtClean="0">
                <a:ln>
                  <a:noFill/>
                </a:ln>
                <a:solidFill>
                  <a:prstClr val="black"/>
                </a:solidFill>
                <a:effectLst/>
                <a:uLnTx/>
                <a:uFillTx/>
                <a:latin typeface="Trebuchet MS" panose="020B0603020202020204"/>
                <a:ea typeface="+mn-ea"/>
                <a:cs typeface="+mn-cs"/>
              </a:rPr>
              <a:t>Làm</a:t>
            </a:r>
            <a:r>
              <a:rPr kumimoji="0" lang="en-US" sz="2000" b="1"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1" i="0" u="none" strike="noStrike" kern="1200" cap="none" spc="0" normalizeH="0" baseline="0" noProof="0" dirty="0" err="1" smtClean="0">
                <a:ln>
                  <a:noFill/>
                </a:ln>
                <a:solidFill>
                  <a:prstClr val="black"/>
                </a:solidFill>
                <a:effectLst/>
                <a:uLnTx/>
                <a:uFillTx/>
                <a:latin typeface="Trebuchet MS" panose="020B0603020202020204"/>
                <a:ea typeface="+mn-ea"/>
                <a:cs typeface="+mn-cs"/>
              </a:rPr>
              <a:t>thế</a:t>
            </a:r>
            <a:r>
              <a:rPr kumimoji="0" lang="en-US" sz="2000" b="1"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1" i="0" u="none" strike="noStrike" kern="1200" cap="none" spc="0" normalizeH="0" baseline="0" noProof="0" dirty="0" err="1" smtClean="0">
                <a:ln>
                  <a:noFill/>
                </a:ln>
                <a:solidFill>
                  <a:prstClr val="black"/>
                </a:solidFill>
                <a:effectLst/>
                <a:uLnTx/>
                <a:uFillTx/>
                <a:latin typeface="Trebuchet MS" panose="020B0603020202020204"/>
                <a:ea typeface="+mn-ea"/>
                <a:cs typeface="+mn-cs"/>
              </a:rPr>
              <a:t>nào</a:t>
            </a:r>
            <a:r>
              <a:rPr kumimoji="0" lang="en-US" sz="2000" b="1"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1" i="0" u="none" strike="noStrike" kern="1200" cap="none" spc="0" normalizeH="0" baseline="0" noProof="0" dirty="0" err="1" smtClean="0">
                <a:ln>
                  <a:noFill/>
                </a:ln>
                <a:solidFill>
                  <a:prstClr val="black"/>
                </a:solidFill>
                <a:effectLst/>
                <a:uLnTx/>
                <a:uFillTx/>
                <a:latin typeface="Trebuchet MS" panose="020B0603020202020204"/>
                <a:ea typeface="+mn-ea"/>
                <a:cs typeface="+mn-cs"/>
              </a:rPr>
              <a:t>để</a:t>
            </a:r>
            <a:r>
              <a:rPr kumimoji="0" lang="en-US" sz="2000" b="1"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1" i="0" u="none" strike="noStrike" kern="1200" cap="none" spc="0" normalizeH="0" baseline="0" noProof="0" dirty="0" err="1" smtClean="0">
                <a:ln>
                  <a:noFill/>
                </a:ln>
                <a:solidFill>
                  <a:prstClr val="black"/>
                </a:solidFill>
                <a:effectLst/>
                <a:uLnTx/>
                <a:uFillTx/>
                <a:latin typeface="Trebuchet MS" panose="020B0603020202020204"/>
                <a:ea typeface="+mn-ea"/>
                <a:cs typeface="+mn-cs"/>
              </a:rPr>
              <a:t>chống</a:t>
            </a:r>
            <a:r>
              <a:rPr kumimoji="0" lang="en-US" sz="2000" b="1"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1" i="0" u="none" strike="noStrike" kern="1200" cap="none" spc="0" normalizeH="0" baseline="0" noProof="0" dirty="0" err="1" smtClean="0">
                <a:ln>
                  <a:noFill/>
                </a:ln>
                <a:solidFill>
                  <a:prstClr val="black"/>
                </a:solidFill>
                <a:effectLst/>
                <a:uLnTx/>
                <a:uFillTx/>
                <a:latin typeface="Trebuchet MS" panose="020B0603020202020204"/>
                <a:ea typeface="+mn-ea"/>
                <a:cs typeface="+mn-cs"/>
              </a:rPr>
              <a:t>lại</a:t>
            </a:r>
            <a:r>
              <a:rPr kumimoji="0" lang="en-US" sz="2000" b="1"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1" i="0" u="none" strike="noStrike" kern="1200" cap="none" spc="0" normalizeH="0" baseline="0" noProof="0" dirty="0" err="1" smtClean="0">
                <a:ln>
                  <a:noFill/>
                </a:ln>
                <a:solidFill>
                  <a:prstClr val="black"/>
                </a:solidFill>
                <a:effectLst/>
                <a:uLnTx/>
                <a:uFillTx/>
                <a:latin typeface="Trebuchet MS" panose="020B0603020202020204"/>
                <a:ea typeface="+mn-ea"/>
                <a:cs typeface="+mn-cs"/>
              </a:rPr>
              <a:t>cuộc</a:t>
            </a:r>
            <a:r>
              <a:rPr kumimoji="0" lang="en-US" sz="2000" b="1"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1" i="0" u="none" strike="noStrike" kern="1200" cap="none" spc="0" normalizeH="0" baseline="0" noProof="0" dirty="0" err="1" smtClean="0">
                <a:ln>
                  <a:noFill/>
                </a:ln>
                <a:solidFill>
                  <a:prstClr val="black"/>
                </a:solidFill>
                <a:effectLst/>
                <a:uLnTx/>
                <a:uFillTx/>
                <a:latin typeface="Trebuchet MS" panose="020B0603020202020204"/>
                <a:ea typeface="+mn-ea"/>
                <a:cs typeface="+mn-cs"/>
              </a:rPr>
              <a:t>tấn</a:t>
            </a:r>
            <a:r>
              <a:rPr kumimoji="0" lang="en-US" sz="2000" b="1"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1" i="0" u="none" strike="noStrike" kern="1200" cap="none" spc="0" normalizeH="0" baseline="0" noProof="0" dirty="0" err="1" smtClean="0">
                <a:ln>
                  <a:noFill/>
                </a:ln>
                <a:solidFill>
                  <a:prstClr val="black"/>
                </a:solidFill>
                <a:effectLst/>
                <a:uLnTx/>
                <a:uFillTx/>
                <a:latin typeface="Trebuchet MS" panose="020B0603020202020204"/>
                <a:ea typeface="+mn-ea"/>
                <a:cs typeface="+mn-cs"/>
              </a:rPr>
              <a:t>công</a:t>
            </a:r>
            <a:r>
              <a:rPr kumimoji="0" lang="en-US" sz="2000" b="1" i="0" u="none" strike="noStrike" kern="1200" cap="none" spc="0" normalizeH="0" baseline="0" noProof="0" dirty="0" smtClean="0">
                <a:ln>
                  <a:noFill/>
                </a:ln>
                <a:solidFill>
                  <a:prstClr val="black"/>
                </a:solidFill>
                <a:effectLst/>
                <a:uLnTx/>
                <a:uFillTx/>
                <a:latin typeface="Trebuchet MS" panose="020B0603020202020204"/>
                <a:ea typeface="+mn-ea"/>
                <a:cs typeface="+mn-cs"/>
              </a:rPr>
              <a:t> wireless</a:t>
            </a:r>
            <a:endPar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5" name="Picture 4"/>
          <p:cNvPicPr>
            <a:picLocks noChangeAspect="1"/>
          </p:cNvPicPr>
          <p:nvPr/>
        </p:nvPicPr>
        <p:blipFill>
          <a:blip r:embed="rId3"/>
          <a:stretch>
            <a:fillRect/>
          </a:stretch>
        </p:blipFill>
        <p:spPr>
          <a:xfrm>
            <a:off x="1715798" y="1275508"/>
            <a:ext cx="8760404" cy="5582492"/>
          </a:xfrm>
          <a:prstGeom prst="rect">
            <a:avLst/>
          </a:prstGeom>
        </p:spPr>
      </p:pic>
    </p:spTree>
    <p:extLst>
      <p:ext uri="{BB962C8B-B14F-4D97-AF65-F5344CB8AC3E}">
        <p14:creationId xmlns:p14="http://schemas.microsoft.com/office/powerpoint/2010/main" val="8638924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Biện</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pháp</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phòng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chống</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sp>
        <p:nvSpPr>
          <p:cNvPr id="2" name="TextBox 1"/>
          <p:cNvSpPr txBox="1"/>
          <p:nvPr/>
        </p:nvSpPr>
        <p:spPr>
          <a:xfrm>
            <a:off x="0" y="653143"/>
            <a:ext cx="84418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Làm</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thế</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nào</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để</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chống</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lại</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cuộc</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tấn</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công</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wireless</a:t>
            </a: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3" name="Picture 2"/>
          <p:cNvPicPr>
            <a:picLocks noChangeAspect="1"/>
          </p:cNvPicPr>
          <p:nvPr/>
        </p:nvPicPr>
        <p:blipFill>
          <a:blip r:embed="rId3"/>
          <a:stretch>
            <a:fillRect/>
          </a:stretch>
        </p:blipFill>
        <p:spPr>
          <a:xfrm>
            <a:off x="1405651" y="1022475"/>
            <a:ext cx="9380698" cy="5835525"/>
          </a:xfrm>
          <a:prstGeom prst="rect">
            <a:avLst/>
          </a:prstGeom>
        </p:spPr>
      </p:pic>
    </p:spTree>
    <p:extLst>
      <p:ext uri="{BB962C8B-B14F-4D97-AF65-F5344CB8AC3E}">
        <p14:creationId xmlns:p14="http://schemas.microsoft.com/office/powerpoint/2010/main" val="41553543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Biện</a:t>
            </a:r>
            <a:r>
              <a:rPr kumimoji="0" lang="en-US" sz="3600" b="0"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0"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pháp</a:t>
            </a:r>
            <a:r>
              <a:rPr kumimoji="0" lang="en-US" sz="3600" b="0"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0"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phòng</a:t>
            </a:r>
            <a:r>
              <a:rPr kumimoji="0" lang="en-US" sz="3600" b="0"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0"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chống</a:t>
            </a:r>
            <a:endParaRPr kumimoji="0" lang="en-US" sz="3600" b="0"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sp>
        <p:nvSpPr>
          <p:cNvPr id="2" name="TextBox 1"/>
          <p:cNvSpPr txBox="1"/>
          <p:nvPr/>
        </p:nvSpPr>
        <p:spPr>
          <a:xfrm>
            <a:off x="0" y="653143"/>
            <a:ext cx="84418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Làm</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thế</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nào</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để</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chống</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lại</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cuộc</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tấn</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a:t>
            </a:r>
            <a:r>
              <a:rPr kumimoji="0" lang="en-US" sz="2000" b="0" i="0" u="none" strike="noStrike" kern="1200" cap="none" spc="0" normalizeH="0" baseline="0" noProof="0" dirty="0" err="1" smtClean="0">
                <a:ln>
                  <a:noFill/>
                </a:ln>
                <a:solidFill>
                  <a:prstClr val="black"/>
                </a:solidFill>
                <a:effectLst/>
                <a:uLnTx/>
                <a:uFillTx/>
                <a:latin typeface="Trebuchet MS" panose="020B0603020202020204"/>
                <a:ea typeface="+mn-ea"/>
                <a:cs typeface="+mn-cs"/>
              </a:rPr>
              <a:t>công</a:t>
            </a:r>
            <a:r>
              <a:rPr kumimoji="0" lang="en-US" sz="2000" b="0" i="0" u="none" strike="noStrike" kern="1200" cap="none" spc="0" normalizeH="0" baseline="0" noProof="0" dirty="0" smtClean="0">
                <a:ln>
                  <a:noFill/>
                </a:ln>
                <a:solidFill>
                  <a:prstClr val="black"/>
                </a:solidFill>
                <a:effectLst/>
                <a:uLnTx/>
                <a:uFillTx/>
                <a:latin typeface="Trebuchet MS" panose="020B0603020202020204"/>
                <a:ea typeface="+mn-ea"/>
                <a:cs typeface="+mn-cs"/>
              </a:rPr>
              <a:t> wireless</a:t>
            </a: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5" name="Picture 4"/>
          <p:cNvPicPr>
            <a:picLocks noChangeAspect="1"/>
          </p:cNvPicPr>
          <p:nvPr/>
        </p:nvPicPr>
        <p:blipFill>
          <a:blip r:embed="rId3"/>
          <a:stretch>
            <a:fillRect/>
          </a:stretch>
        </p:blipFill>
        <p:spPr>
          <a:xfrm>
            <a:off x="1290650" y="1022475"/>
            <a:ext cx="9610700" cy="5835525"/>
          </a:xfrm>
          <a:prstGeom prst="rect">
            <a:avLst/>
          </a:prstGeom>
        </p:spPr>
      </p:pic>
    </p:spTree>
    <p:extLst>
      <p:ext uri="{BB962C8B-B14F-4D97-AF65-F5344CB8AC3E}">
        <p14:creationId xmlns:p14="http://schemas.microsoft.com/office/powerpoint/2010/main" val="7733372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Biện</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pháp</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phòng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chống</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sp>
        <p:nvSpPr>
          <p:cNvPr id="2" name="TextBox 1"/>
          <p:cNvSpPr txBox="1"/>
          <p:nvPr/>
        </p:nvSpPr>
        <p:spPr>
          <a:xfrm>
            <a:off x="0" y="653143"/>
            <a:ext cx="84418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Công cụ bảo mật</a:t>
            </a: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3" name="Picture 2"/>
          <p:cNvPicPr>
            <a:picLocks noChangeAspect="1"/>
          </p:cNvPicPr>
          <p:nvPr/>
        </p:nvPicPr>
        <p:blipFill>
          <a:blip r:embed="rId3"/>
          <a:stretch>
            <a:fillRect/>
          </a:stretch>
        </p:blipFill>
        <p:spPr>
          <a:xfrm>
            <a:off x="2290105" y="1275508"/>
            <a:ext cx="7611790" cy="5451863"/>
          </a:xfrm>
          <a:prstGeom prst="rect">
            <a:avLst/>
          </a:prstGeom>
        </p:spPr>
      </p:pic>
    </p:spTree>
    <p:extLst>
      <p:ext uri="{BB962C8B-B14F-4D97-AF65-F5344CB8AC3E}">
        <p14:creationId xmlns:p14="http://schemas.microsoft.com/office/powerpoint/2010/main" val="17670470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Biện</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pháp</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phòng</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chống</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sp>
        <p:nvSpPr>
          <p:cNvPr id="2" name="TextBox 1"/>
          <p:cNvSpPr txBox="1"/>
          <p:nvPr/>
        </p:nvSpPr>
        <p:spPr>
          <a:xfrm>
            <a:off x="0" y="653143"/>
            <a:ext cx="84418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Công cụ bảo mật</a:t>
            </a: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5" name="Picture 4"/>
          <p:cNvPicPr>
            <a:picLocks noChangeAspect="1"/>
          </p:cNvPicPr>
          <p:nvPr/>
        </p:nvPicPr>
        <p:blipFill>
          <a:blip r:embed="rId3"/>
          <a:stretch>
            <a:fillRect/>
          </a:stretch>
        </p:blipFill>
        <p:spPr>
          <a:xfrm>
            <a:off x="1432175" y="1022475"/>
            <a:ext cx="9327650" cy="5835525"/>
          </a:xfrm>
          <a:prstGeom prst="rect">
            <a:avLst/>
          </a:prstGeom>
        </p:spPr>
      </p:pic>
    </p:spTree>
    <p:extLst>
      <p:ext uri="{BB962C8B-B14F-4D97-AF65-F5344CB8AC3E}">
        <p14:creationId xmlns:p14="http://schemas.microsoft.com/office/powerpoint/2010/main" val="2359375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Phân</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loại</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349305" y="963559"/>
            <a:ext cx="8653674" cy="5694386"/>
          </a:xfrm>
          <a:prstGeom prst="rect">
            <a:avLst/>
          </a:prstGeom>
        </p:spPr>
      </p:pic>
    </p:spTree>
    <p:extLst>
      <p:ext uri="{BB962C8B-B14F-4D97-AF65-F5344CB8AC3E}">
        <p14:creationId xmlns:p14="http://schemas.microsoft.com/office/powerpoint/2010/main" val="113008260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Phân</a:t>
            </a:r>
            <a:r>
              <a:rPr kumimoji="0" lang="en-US" sz="3600" b="1" i="0" u="none" strike="noStrike" kern="1200" cap="none" spc="0" normalizeH="0" baseline="0" noProof="0" dirty="0"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3600" b="1" i="0" u="none" strike="noStrike" kern="1200" cap="none" spc="0" normalizeH="0" baseline="0" noProof="0" dirty="0" err="1" smtClean="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rPr>
              <a:t>loại</a:t>
            </a:r>
            <a:endParaRPr kumimoji="0" lang="en-US" sz="3600" b="1" i="0" u="none" strike="noStrike" kern="1200" cap="none" spc="0" normalizeH="0" baseline="0" noProof="0" dirty="0">
              <a:ln>
                <a:noFill/>
              </a:ln>
              <a:solidFill>
                <a:srgbClr val="4A66AC">
                  <a:lumMod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758462" y="675298"/>
            <a:ext cx="9405928" cy="6116290"/>
          </a:xfrm>
          <a:prstGeom prst="rect">
            <a:avLst/>
          </a:prstGeom>
        </p:spPr>
      </p:pic>
    </p:spTree>
    <p:extLst>
      <p:ext uri="{BB962C8B-B14F-4D97-AF65-F5344CB8AC3E}">
        <p14:creationId xmlns:p14="http://schemas.microsoft.com/office/powerpoint/2010/main" val="149442577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5698</Words>
  <Application>Microsoft Office PowerPoint</Application>
  <PresentationFormat>Widescreen</PresentationFormat>
  <Paragraphs>527</Paragraphs>
  <Slides>77</Slides>
  <Notes>34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77</vt:i4>
      </vt:variant>
    </vt:vector>
  </HeadingPairs>
  <TitlesOfParts>
    <vt:vector size="91" baseType="lpstr">
      <vt:lpstr>Arial</vt:lpstr>
      <vt:lpstr>Arial (Body)</vt:lpstr>
      <vt:lpstr>Calibri</vt:lpstr>
      <vt:lpstr>Calibri (Body)</vt:lpstr>
      <vt:lpstr>Calibri Light</vt:lpstr>
      <vt:lpstr>Cambria Math</vt:lpstr>
      <vt:lpstr>Gill Sans</vt:lpstr>
      <vt:lpstr>Minion Pro Cond</vt:lpstr>
      <vt:lpstr>Times New Roman</vt:lpstr>
      <vt:lpstr>Trebuchet MS</vt:lpstr>
      <vt:lpstr>Wingdings 3</vt:lpstr>
      <vt:lpstr>Office Theme</vt:lpstr>
      <vt:lpstr>Facet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Phương pháp tấn công</vt:lpstr>
      <vt:lpstr>Phương pháp tấn công</vt:lpstr>
      <vt:lpstr>Phương pháp tấn công</vt:lpstr>
      <vt:lpstr>Phương pháp tấn công</vt:lpstr>
      <vt:lpstr>Phương pháp tấn công</vt:lpstr>
      <vt:lpstr>Phương pháp tấn công</vt:lpstr>
      <vt:lpstr>Phương pháp tấn công</vt:lpstr>
      <vt:lpstr>PowerPoint Presentation</vt:lpstr>
      <vt:lpstr>Phương pháp tấn công</vt:lpstr>
      <vt:lpstr>Phương pháp tấn công</vt:lpstr>
      <vt:lpstr>Phương pháp tấn công</vt:lpstr>
      <vt:lpstr>Phương pháp tấn công</vt:lpstr>
      <vt:lpstr>PowerPoint Presentation</vt:lpstr>
      <vt:lpstr>Phương pháp tấn công</vt:lpstr>
      <vt:lpstr>Phương pháp tấn công</vt:lpstr>
      <vt:lpstr>Phương pháp tấn công</vt:lpstr>
      <vt:lpstr>Phương pháp tấn công</vt:lpstr>
      <vt:lpstr>Phương pháp tấn công</vt:lpstr>
      <vt:lpstr>PowerPoint Presentation</vt:lpstr>
      <vt:lpstr>Phương pháp tấn công</vt:lpstr>
      <vt:lpstr>Phương pháp tấn công</vt:lpstr>
      <vt:lpstr>Phương pháp tấn công</vt:lpstr>
      <vt:lpstr>Phương pháp tấn công</vt:lpstr>
      <vt:lpstr>Phương pháp tấn công</vt:lpstr>
      <vt:lpstr>Phương pháp tấn công</vt:lpstr>
      <vt:lpstr>Phương pháp tấn công</vt:lpstr>
      <vt:lpstr>Phương pháp tấn công</vt:lpstr>
      <vt:lpstr>Phương pháp tấn công</vt:lpstr>
      <vt:lpstr>PowerPoint Presentation</vt:lpstr>
      <vt:lpstr>Phương pháp tấn công</vt:lpstr>
      <vt:lpstr>Phương pháp tấn công</vt:lpstr>
      <vt:lpstr>Phương pháp tấn công</vt:lpstr>
      <vt:lpstr>Phương pháp tấn công</vt:lpstr>
      <vt:lpstr>Phương pháp tấn công</vt:lpstr>
      <vt:lpstr>Phương pháp tấn công</vt:lpstr>
      <vt:lpstr>Phương pháp tấn công</vt:lpstr>
      <vt:lpstr>Công cụ tấn công</vt:lpstr>
      <vt:lpstr>Công cụ tấn công</vt:lpstr>
      <vt:lpstr>Công cụ tấn công</vt:lpstr>
      <vt:lpstr>Công cụ tấn công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19</cp:revision>
  <dcterms:created xsi:type="dcterms:W3CDTF">2019-05-30T14:21:29Z</dcterms:created>
  <dcterms:modified xsi:type="dcterms:W3CDTF">2019-05-31T00:47:59Z</dcterms:modified>
</cp:coreProperties>
</file>